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FlatBread" charset="1" panose="02000603000000000000"/>
      <p:regular r:id="rId22"/>
    </p:embeddedFont>
    <p:embeddedFont>
      <p:font typeface="Roboto Condensed" charset="1" panose="02000000000000000000"/>
      <p:regular r:id="rId23"/>
    </p:embeddedFont>
    <p:embeddedFont>
      <p:font typeface="Open Sans Bold" charset="1" panose="020B0806030504020204"/>
      <p:regular r:id="rId24"/>
    </p:embeddedFont>
    <p:embeddedFont>
      <p:font typeface="Avenir 1 Bold" charset="1" panose="020B0703020203020204"/>
      <p:regular r:id="rId25"/>
    </p:embeddedFont>
    <p:embeddedFont>
      <p:font typeface="Avenir 2" charset="1" panose="0200060302000002000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Masters/notesMaster1.xml" Type="http://schemas.openxmlformats.org/officeDocument/2006/relationships/notesMaster"/><Relationship Id="rId27" Target="theme/theme2.xml" Type="http://schemas.openxmlformats.org/officeDocument/2006/relationships/theme"/><Relationship Id="rId28" Target="notesSlides/notesSlide1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https://health.cornell.edu/sites/health/files/pdf-library/fiber-digestion-health.pdf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12" Target="../media/image36.png" Type="http://schemas.openxmlformats.org/officeDocument/2006/relationships/image"/><Relationship Id="rId13" Target="../media/image37.png" Type="http://schemas.openxmlformats.org/officeDocument/2006/relationships/image"/><Relationship Id="rId14" Target="../media/image3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4.jpe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https://view.officeapps.live.com/op/view.aspx?src=https%3A%2F%2Fassets.publishing.service.gov.uk%2Fmedia%2F60538b91e90e07527df82ae4%2FMcCance_Widdowsons_Composition_of_Foods_Integrated_Dataset_2021..xlsx&amp;wdOrigin=BROWSELINK" TargetMode="External" Type="http://schemas.openxmlformats.org/officeDocument/2006/relationships/hyperlink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17" Target="../media/image3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12" Target="../media/image39.png" Type="http://schemas.openxmlformats.org/officeDocument/2006/relationships/image"/><Relationship Id="rId13" Target="../media/image40.png" Type="http://schemas.openxmlformats.org/officeDocument/2006/relationships/image"/><Relationship Id="rId14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4.jpe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https://view.officeapps.live.com/op/view.aspx?src=https%3A%2F%2Fassets.publishing.service.gov.uk%2Fmedia%2F60538b91e90e07527df82ae4%2FMcCance_Widdowsons_Composition_of_Foods_Integrated_Dataset_2021..xlsx&amp;wdOrigin=BROWSELINK" TargetMode="External" Type="http://schemas.openxmlformats.org/officeDocument/2006/relationships/hyperlink"/><Relationship Id="rId15" Target="../media/image39.png" Type="http://schemas.openxmlformats.org/officeDocument/2006/relationships/image"/><Relationship Id="rId16" Target="../media/image40.png" Type="http://schemas.openxmlformats.org/officeDocument/2006/relationships/image"/><Relationship Id="rId17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12" Target="../media/image42.png" Type="http://schemas.openxmlformats.org/officeDocument/2006/relationships/image"/><Relationship Id="rId13" Target="../media/image43.png" Type="http://schemas.openxmlformats.org/officeDocument/2006/relationships/image"/><Relationship Id="rId14" Target="../media/image4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4.jpe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https://view.officeapps.live.com/op/view.aspx?src=https%3A%2F%2Fassets.publishing.service.gov.uk%2Fmedia%2F60538b91e90e07527df82ae4%2FMcCance_Widdowsons_Composition_of_Foods_Integrated_Dataset_2021..xlsx&amp;wdOrigin=BROWSELINK" TargetMode="External" Type="http://schemas.openxmlformats.org/officeDocument/2006/relationships/hyperlink"/><Relationship Id="rId15" Target="../media/image42.png" Type="http://schemas.openxmlformats.org/officeDocument/2006/relationships/image"/><Relationship Id="rId16" Target="../media/image43.png" Type="http://schemas.openxmlformats.org/officeDocument/2006/relationships/image"/><Relationship Id="rId17" Target="../media/image4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pn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pn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0.png" Type="http://schemas.openxmlformats.org/officeDocument/2006/relationships/image"/><Relationship Id="rId14" Target="../media/image21.svg" Type="http://schemas.openxmlformats.org/officeDocument/2006/relationships/image"/><Relationship Id="rId15" Target="../media/image22.png" Type="http://schemas.openxmlformats.org/officeDocument/2006/relationships/image"/><Relationship Id="rId16" Target="../media/image23.svg" Type="http://schemas.openxmlformats.org/officeDocument/2006/relationships/image"/><Relationship Id="rId17" Target="../media/image24.png" Type="http://schemas.openxmlformats.org/officeDocument/2006/relationships/image"/><Relationship Id="rId18" Target="../media/image25.png" Type="http://schemas.openxmlformats.org/officeDocument/2006/relationships/image"/><Relationship Id="rId19" Target="../media/image26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27.png" Type="http://schemas.openxmlformats.org/officeDocument/2006/relationships/image"/><Relationship Id="rId21" Target="../media/image28.png" Type="http://schemas.openxmlformats.org/officeDocument/2006/relationships/image"/><Relationship Id="rId22" Target="../media/image29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9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12" Target="../media/image30.png" Type="http://schemas.openxmlformats.org/officeDocument/2006/relationships/image"/><Relationship Id="rId13" Target="../media/image31.png" Type="http://schemas.openxmlformats.org/officeDocument/2006/relationships/image"/><Relationship Id="rId14" Target="../media/image32.png" Type="http://schemas.openxmlformats.org/officeDocument/2006/relationships/image"/><Relationship Id="rId15" Target="https://view.officeapps.live.com/op/view.aspx?src=https%3A%2F%2Fassets.publishing.service.gov.uk%2Fmedia%2F60538b91e90e07527df82ae4%2FMcCance_Widdowsons_Composition_of_Foods_Integrated_Dataset_2021..xlsx&amp;wdOrigin=BROWSELINK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4.jpe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https://view.officeapps.live.com/op/view.aspx?src=https%3A%2F%2Fassets.publishing.service.gov.uk%2Fmedia%2F60538b91e90e07527df82ae4%2FMcCance_Widdowsons_Composition_of_Foods_Integrated_Dataset_2021..xlsx&amp;wdOrigin=BROWSELINK" TargetMode="External" Type="http://schemas.openxmlformats.org/officeDocument/2006/relationships/hyperlink"/><Relationship Id="rId15" Target="../media/image30.png" Type="http://schemas.openxmlformats.org/officeDocument/2006/relationships/image"/><Relationship Id="rId16" Target="../media/image31.png" Type="http://schemas.openxmlformats.org/officeDocument/2006/relationships/image"/><Relationship Id="rId17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12" Target="../media/image33.pn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4.jpe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https://view.officeapps.live.com/op/view.aspx?src=https%3A%2F%2Fassets.publishing.service.gov.uk%2Fmedia%2F60538b91e90e07527df82ae4%2FMcCance_Widdowsons_Composition_of_Foods_Integrated_Dataset_2021..xlsx&amp;wdOrigin=BROWSELINK" TargetMode="External" Type="http://schemas.openxmlformats.org/officeDocument/2006/relationships/hyperlink"/><Relationship Id="rId15" Target="../media/image33.png" Type="http://schemas.openxmlformats.org/officeDocument/2006/relationships/image"/><Relationship Id="rId16" Target="../media/image34.png" Type="http://schemas.openxmlformats.org/officeDocument/2006/relationships/image"/><Relationship Id="rId17" Target="../media/image3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43100" y="1993705"/>
            <a:ext cx="6448853" cy="6299589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4438" t="0" r="-24438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3032626"/>
            <a:ext cx="6227779" cy="220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55"/>
              </a:lnSpc>
            </a:pPr>
            <a:r>
              <a:rPr lang="en-US" b="true" sz="7505" strike="noStrike" u="none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CAN YOU REMEMBER?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5359565"/>
            <a:ext cx="5807001" cy="2045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Let’s see if we can test your memory, and see if you can remember some of the key points from the videos.</a:t>
            </a: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Then we will you will expand on you knowledge!</a:t>
            </a:r>
          </a:p>
          <a:p>
            <a:pPr algn="l" marL="0" indent="0" lvl="0">
              <a:lnSpc>
                <a:spcPts val="3284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4272070" y="8419207"/>
            <a:ext cx="2523589" cy="1678186"/>
          </a:xfrm>
          <a:custGeom>
            <a:avLst/>
            <a:gdLst/>
            <a:ahLst/>
            <a:cxnLst/>
            <a:rect r="r" b="b" t="t" l="l"/>
            <a:pathLst>
              <a:path h="1678186" w="2523589">
                <a:moveTo>
                  <a:pt x="0" y="0"/>
                </a:moveTo>
                <a:lnTo>
                  <a:pt x="2523589" y="0"/>
                </a:lnTo>
                <a:lnTo>
                  <a:pt x="2523589" y="1678186"/>
                </a:lnTo>
                <a:lnTo>
                  <a:pt x="0" y="1678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824206" y="8864925"/>
            <a:ext cx="2009876" cy="1014987"/>
          </a:xfrm>
          <a:custGeom>
            <a:avLst/>
            <a:gdLst/>
            <a:ahLst/>
            <a:cxnLst/>
            <a:rect r="r" b="b" t="t" l="l"/>
            <a:pathLst>
              <a:path h="1014987" w="2009876">
                <a:moveTo>
                  <a:pt x="0" y="0"/>
                </a:moveTo>
                <a:lnTo>
                  <a:pt x="2009876" y="0"/>
                </a:lnTo>
                <a:lnTo>
                  <a:pt x="2009876" y="1014987"/>
                </a:lnTo>
                <a:lnTo>
                  <a:pt x="0" y="10149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594636" y="8470880"/>
            <a:ext cx="2284811" cy="1519399"/>
          </a:xfrm>
          <a:custGeom>
            <a:avLst/>
            <a:gdLst/>
            <a:ahLst/>
            <a:cxnLst/>
            <a:rect r="r" b="b" t="t" l="l"/>
            <a:pathLst>
              <a:path h="1519399" w="2284811">
                <a:moveTo>
                  <a:pt x="0" y="0"/>
                </a:moveTo>
                <a:lnTo>
                  <a:pt x="2284811" y="0"/>
                </a:lnTo>
                <a:lnTo>
                  <a:pt x="2284811" y="1519400"/>
                </a:lnTo>
                <a:lnTo>
                  <a:pt x="0" y="1519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Baked Beans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(70g)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942236" y="7532489"/>
            <a:ext cx="4294875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Cheese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(30g)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67502" y="7490775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Jacket Potato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(280g)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Which has the most fibre?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834082" y="5769665"/>
            <a:ext cx="4588030" cy="4029727"/>
            <a:chOff x="0" y="0"/>
            <a:chExt cx="5254126" cy="46147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4022" r="0" b="-1402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849985" y="576966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741150" y="5769665"/>
            <a:ext cx="4588030" cy="4029727"/>
            <a:chOff x="0" y="0"/>
            <a:chExt cx="5254126" cy="46147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434287" y="6150081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59415" y="756521"/>
            <a:ext cx="14556225" cy="182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7"/>
              </a:lnSpc>
            </a:pPr>
            <a:r>
              <a:rPr lang="en-US" sz="45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Jacket Potato! </a:t>
            </a:r>
          </a:p>
          <a:p>
            <a:pPr algn="ctr">
              <a:lnSpc>
                <a:spcPts val="4117"/>
              </a:lnSpc>
            </a:pPr>
            <a:r>
              <a:rPr lang="en-US" sz="45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  <a:p>
            <a:pPr algn="ctr" marL="0" indent="0" lvl="0">
              <a:lnSpc>
                <a:spcPts val="27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BUT! Having a serving of baked beans with your jacket potato and cheese is a great way to boost your fibre! Baked Beans can also count toward your 5 a day!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2832" y="6485687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3561366" y="6468478"/>
            <a:ext cx="1069294" cy="717586"/>
            <a:chOff x="0" y="0"/>
            <a:chExt cx="946231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3386299" y="6150081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3554845" y="6453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121110" y="9946615"/>
            <a:ext cx="11716941" cy="16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  <a:spcBef>
                <a:spcPct val="0"/>
              </a:spcBef>
            </a:pP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Information retrieved from government data set by adding together NSP and AOAC Fibre  (</a:t>
            </a:r>
            <a:r>
              <a:rPr lang="en-US" b="true" sz="1039" u="sng">
                <a:solidFill>
                  <a:srgbClr val="0071B9"/>
                </a:solidFill>
                <a:latin typeface="Open Sans Bold"/>
                <a:ea typeface="Open Sans Bold"/>
                <a:cs typeface="Open Sans Bold"/>
                <a:sym typeface="Open Sans Bold"/>
                <a:hlinkClick r:id="rId14" tooltip="https://view.officeapps.live.com/op/view.aspx?src=https%3A%2F%2Fassets.publishing.service.gov.uk%2Fmedia%2F60538b91e90e07527df82ae4%2FMcCance_Widdowsons_Composition_of_Foods_Integrated_Dataset_2021..xlsx&amp;wdOrigin=BROWSELINK"/>
              </a:rPr>
              <a:t>McCance_Widdowsons_Composition_of_Foods_Integrated_Dataset_2021..xlsx (live.com)</a:t>
            </a: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Baked Beans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6.1g of fibre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942236" y="7532489"/>
            <a:ext cx="4294875" cy="24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Cheddar Cheese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0g of fibre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2167502" y="7490775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Jacket Potato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10.1g of fibre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773371" y="7709564"/>
            <a:ext cx="2523589" cy="1678186"/>
          </a:xfrm>
          <a:custGeom>
            <a:avLst/>
            <a:gdLst/>
            <a:ahLst/>
            <a:cxnLst/>
            <a:rect r="r" b="b" t="t" l="l"/>
            <a:pathLst>
              <a:path h="1678186" w="2523589">
                <a:moveTo>
                  <a:pt x="0" y="0"/>
                </a:moveTo>
                <a:lnTo>
                  <a:pt x="2523589" y="0"/>
                </a:lnTo>
                <a:lnTo>
                  <a:pt x="2523589" y="1678186"/>
                </a:lnTo>
                <a:lnTo>
                  <a:pt x="0" y="16781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243404" y="8056219"/>
            <a:ext cx="2009876" cy="1014987"/>
          </a:xfrm>
          <a:custGeom>
            <a:avLst/>
            <a:gdLst/>
            <a:ahLst/>
            <a:cxnLst/>
            <a:rect r="r" b="b" t="t" l="l"/>
            <a:pathLst>
              <a:path h="1014987" w="2009876">
                <a:moveTo>
                  <a:pt x="0" y="0"/>
                </a:moveTo>
                <a:lnTo>
                  <a:pt x="2009875" y="0"/>
                </a:lnTo>
                <a:lnTo>
                  <a:pt x="2009875" y="1014987"/>
                </a:lnTo>
                <a:lnTo>
                  <a:pt x="0" y="10149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851096" y="7738901"/>
            <a:ext cx="2284811" cy="1519399"/>
          </a:xfrm>
          <a:custGeom>
            <a:avLst/>
            <a:gdLst/>
            <a:ahLst/>
            <a:cxnLst/>
            <a:rect r="r" b="b" t="t" l="l"/>
            <a:pathLst>
              <a:path h="1519399" w="2284811">
                <a:moveTo>
                  <a:pt x="0" y="0"/>
                </a:moveTo>
                <a:lnTo>
                  <a:pt x="2284811" y="0"/>
                </a:lnTo>
                <a:lnTo>
                  <a:pt x="2284811" y="1519399"/>
                </a:lnTo>
                <a:lnTo>
                  <a:pt x="0" y="15193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4440499" y="8369268"/>
            <a:ext cx="2096005" cy="1399084"/>
          </a:xfrm>
          <a:custGeom>
            <a:avLst/>
            <a:gdLst/>
            <a:ahLst/>
            <a:cxnLst/>
            <a:rect r="r" b="b" t="t" l="l"/>
            <a:pathLst>
              <a:path h="1399084" w="2096005">
                <a:moveTo>
                  <a:pt x="0" y="0"/>
                </a:moveTo>
                <a:lnTo>
                  <a:pt x="2096005" y="0"/>
                </a:lnTo>
                <a:lnTo>
                  <a:pt x="2096005" y="1399084"/>
                </a:lnTo>
                <a:lnTo>
                  <a:pt x="0" y="1399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435997" y="8219440"/>
            <a:ext cx="2549702" cy="1698739"/>
          </a:xfrm>
          <a:custGeom>
            <a:avLst/>
            <a:gdLst/>
            <a:ahLst/>
            <a:cxnLst/>
            <a:rect r="r" b="b" t="t" l="l"/>
            <a:pathLst>
              <a:path h="1698739" w="2549702">
                <a:moveTo>
                  <a:pt x="0" y="0"/>
                </a:moveTo>
                <a:lnTo>
                  <a:pt x="2549703" y="0"/>
                </a:lnTo>
                <a:lnTo>
                  <a:pt x="2549703" y="1698740"/>
                </a:lnTo>
                <a:lnTo>
                  <a:pt x="0" y="16987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746030" y="8273405"/>
            <a:ext cx="2253357" cy="1492849"/>
          </a:xfrm>
          <a:custGeom>
            <a:avLst/>
            <a:gdLst/>
            <a:ahLst/>
            <a:cxnLst/>
            <a:rect r="r" b="b" t="t" l="l"/>
            <a:pathLst>
              <a:path h="1492849" w="2253357">
                <a:moveTo>
                  <a:pt x="0" y="0"/>
                </a:moveTo>
                <a:lnTo>
                  <a:pt x="2253357" y="0"/>
                </a:lnTo>
                <a:lnTo>
                  <a:pt x="2253357" y="1492849"/>
                </a:lnTo>
                <a:lnTo>
                  <a:pt x="0" y="14928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Beef Bolognese Sauce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(75g)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942236" y="7532489"/>
            <a:ext cx="4294875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Wholegrain Pasta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(180g)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67502" y="7490775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Carrots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(60g)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Which has the most fibre?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834082" y="5769665"/>
            <a:ext cx="4588030" cy="4029727"/>
            <a:chOff x="0" y="0"/>
            <a:chExt cx="5254126" cy="46147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4022" r="0" b="-14022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418624" y="6102780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849985" y="5769665"/>
            <a:ext cx="4588030" cy="4029727"/>
            <a:chOff x="0" y="0"/>
            <a:chExt cx="5254126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741150" y="5769665"/>
            <a:ext cx="4588030" cy="4029727"/>
            <a:chOff x="0" y="0"/>
            <a:chExt cx="5254126" cy="461476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3325452" y="6160687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59415" y="674606"/>
            <a:ext cx="14556225" cy="1902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Wholegrain Pasta! </a:t>
            </a:r>
          </a:p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  <a:p>
            <a:pPr algn="ctr" marL="0" indent="0" lvl="0">
              <a:lnSpc>
                <a:spcPts val="27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Wholegrain pasta (and other wholegrain carbohydrates) contain higher levels of fibre than the white varieties, make sure you give them a go at lunch!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8602832" y="6501002"/>
            <a:ext cx="1069294" cy="717586"/>
            <a:chOff x="0" y="0"/>
            <a:chExt cx="946231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8602832" y="6485687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516603" y="6496293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121110" y="9946615"/>
            <a:ext cx="11716941" cy="16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  <a:spcBef>
                <a:spcPct val="0"/>
              </a:spcBef>
            </a:pP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Information retrieved from government data set by adding together NSP and AOAC Fibre  (</a:t>
            </a:r>
            <a:r>
              <a:rPr lang="en-US" b="true" sz="1039" u="sng">
                <a:solidFill>
                  <a:srgbClr val="0071B9"/>
                </a:solidFill>
                <a:latin typeface="Open Sans Bold"/>
                <a:ea typeface="Open Sans Bold"/>
                <a:cs typeface="Open Sans Bold"/>
                <a:sym typeface="Open Sans Bold"/>
                <a:hlinkClick r:id="rId14" tooltip="https://view.officeapps.live.com/op/view.aspx?src=https%3A%2F%2Fassets.publishing.service.gov.uk%2Fmedia%2F60538b91e90e07527df82ae4%2FMcCance_Widdowsons_Composition_of_Foods_Integrated_Dataset_2021..xlsx&amp;wdOrigin=BROWSELINK"/>
              </a:rPr>
              <a:t>McCance_Widdowsons_Composition_of_Foods_Integrated_Dataset_2021..xlsx (live.com)</a:t>
            </a: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Beef Bolognese Sauce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1g of fibre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Wholegrain Pasta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15.5g of fibre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167502" y="7490775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Carrots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2.9g of fibre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3213331" y="8019826"/>
            <a:ext cx="1644398" cy="1057661"/>
          </a:xfrm>
          <a:custGeom>
            <a:avLst/>
            <a:gdLst/>
            <a:ahLst/>
            <a:cxnLst/>
            <a:rect r="r" b="b" t="t" l="l"/>
            <a:pathLst>
              <a:path h="1057661" w="1644398">
                <a:moveTo>
                  <a:pt x="0" y="0"/>
                </a:moveTo>
                <a:lnTo>
                  <a:pt x="1644397" y="0"/>
                </a:lnTo>
                <a:lnTo>
                  <a:pt x="1644397" y="1057661"/>
                </a:lnTo>
                <a:lnTo>
                  <a:pt x="0" y="10576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1889" r="0" b="-1889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143830" y="7906561"/>
            <a:ext cx="2000341" cy="1284191"/>
          </a:xfrm>
          <a:custGeom>
            <a:avLst/>
            <a:gdLst/>
            <a:ahLst/>
            <a:cxnLst/>
            <a:rect r="r" b="b" t="t" l="l"/>
            <a:pathLst>
              <a:path h="1284191" w="2000341">
                <a:moveTo>
                  <a:pt x="0" y="0"/>
                </a:moveTo>
                <a:lnTo>
                  <a:pt x="2000340" y="0"/>
                </a:lnTo>
                <a:lnTo>
                  <a:pt x="2000340" y="1284191"/>
                </a:lnTo>
                <a:lnTo>
                  <a:pt x="0" y="12841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889" r="0" b="-1889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314440" y="7948943"/>
            <a:ext cx="1767846" cy="1128545"/>
          </a:xfrm>
          <a:custGeom>
            <a:avLst/>
            <a:gdLst/>
            <a:ahLst/>
            <a:cxnLst/>
            <a:rect r="r" b="b" t="t" l="l"/>
            <a:pathLst>
              <a:path h="1128545" w="1767846">
                <a:moveTo>
                  <a:pt x="0" y="0"/>
                </a:moveTo>
                <a:lnTo>
                  <a:pt x="1767846" y="0"/>
                </a:lnTo>
                <a:lnTo>
                  <a:pt x="1767846" y="1128544"/>
                </a:lnTo>
                <a:lnTo>
                  <a:pt x="0" y="11285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1889" r="0" b="-1889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4402620" y="8470880"/>
            <a:ext cx="2032041" cy="1364008"/>
          </a:xfrm>
          <a:custGeom>
            <a:avLst/>
            <a:gdLst/>
            <a:ahLst/>
            <a:cxnLst/>
            <a:rect r="r" b="b" t="t" l="l"/>
            <a:pathLst>
              <a:path h="1364008" w="2032041">
                <a:moveTo>
                  <a:pt x="0" y="0"/>
                </a:moveTo>
                <a:lnTo>
                  <a:pt x="2032042" y="0"/>
                </a:lnTo>
                <a:lnTo>
                  <a:pt x="2032042" y="1364008"/>
                </a:lnTo>
                <a:lnTo>
                  <a:pt x="0" y="1364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871545" y="8560313"/>
            <a:ext cx="1512144" cy="1185143"/>
          </a:xfrm>
          <a:custGeom>
            <a:avLst/>
            <a:gdLst/>
            <a:ahLst/>
            <a:cxnLst/>
            <a:rect r="r" b="b" t="t" l="l"/>
            <a:pathLst>
              <a:path h="1185143" w="1512144">
                <a:moveTo>
                  <a:pt x="0" y="0"/>
                </a:moveTo>
                <a:lnTo>
                  <a:pt x="1512144" y="0"/>
                </a:lnTo>
                <a:lnTo>
                  <a:pt x="1512144" y="1185143"/>
                </a:lnTo>
                <a:lnTo>
                  <a:pt x="0" y="1185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662744" y="8600485"/>
            <a:ext cx="1752896" cy="1167867"/>
          </a:xfrm>
          <a:custGeom>
            <a:avLst/>
            <a:gdLst/>
            <a:ahLst/>
            <a:cxnLst/>
            <a:rect r="r" b="b" t="t" l="l"/>
            <a:pathLst>
              <a:path h="1167867" w="1752896">
                <a:moveTo>
                  <a:pt x="0" y="0"/>
                </a:moveTo>
                <a:lnTo>
                  <a:pt x="1752896" y="0"/>
                </a:lnTo>
                <a:lnTo>
                  <a:pt x="1752896" y="1167867"/>
                </a:lnTo>
                <a:lnTo>
                  <a:pt x="0" y="11678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Roast Potatoes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(100g)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942236" y="7532489"/>
            <a:ext cx="4294875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Roast Chicken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(85g)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67502" y="7490775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Brocolli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(60g)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Which has the most fibre?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834082" y="5769665"/>
            <a:ext cx="4588030" cy="4029727"/>
            <a:chOff x="0" y="0"/>
            <a:chExt cx="5254126" cy="46147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4022" r="0" b="-1402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849985" y="576966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741150" y="5769665"/>
            <a:ext cx="4588030" cy="4029727"/>
            <a:chOff x="0" y="0"/>
            <a:chExt cx="5254126" cy="46147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434287" y="6160687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59415" y="674606"/>
            <a:ext cx="14556225" cy="1902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Broccoli! </a:t>
            </a:r>
          </a:p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  <a:p>
            <a:pPr algn="ctr" marL="0" indent="0" lvl="0">
              <a:lnSpc>
                <a:spcPts val="27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Did you know that the head of a broccoli is loads of unopened flowers? Make sure you take a good look next time you are served it for lunch!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2832" y="6485687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3561366" y="6468478"/>
            <a:ext cx="1069294" cy="717586"/>
            <a:chOff x="0" y="0"/>
            <a:chExt cx="946231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3386299" y="6150081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3554845" y="6453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121110" y="9946615"/>
            <a:ext cx="11716941" cy="16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  <a:spcBef>
                <a:spcPct val="0"/>
              </a:spcBef>
            </a:pP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Information retrieved from government data set by adding together NSP and AOAC Fibre  (</a:t>
            </a:r>
            <a:r>
              <a:rPr lang="en-US" b="true" sz="1039" u="sng">
                <a:solidFill>
                  <a:srgbClr val="0071B9"/>
                </a:solidFill>
                <a:latin typeface="Open Sans Bold"/>
                <a:ea typeface="Open Sans Bold"/>
                <a:cs typeface="Open Sans Bold"/>
                <a:sym typeface="Open Sans Bold"/>
                <a:hlinkClick r:id="rId14" tooltip="https://view.officeapps.live.com/op/view.aspx?src=https%3A%2F%2Fassets.publishing.service.gov.uk%2Fmedia%2F60538b91e90e07527df82ae4%2FMcCance_Widdowsons_Composition_of_Foods_Integrated_Dataset_2021..xlsx&amp;wdOrigin=BROWSELINK"/>
              </a:rPr>
              <a:t>McCance_Widdowsons_Composition_of_Foods_Integrated_Dataset_2021..xlsx (live.com)</a:t>
            </a: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Roast Potatoes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3.8g of fibre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Roast Chicken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0g of fibre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167502" y="7490775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Broccoli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3.84g of fibre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3140905" y="7956085"/>
            <a:ext cx="1832655" cy="1230170"/>
          </a:xfrm>
          <a:custGeom>
            <a:avLst/>
            <a:gdLst/>
            <a:ahLst/>
            <a:cxnLst/>
            <a:rect r="r" b="b" t="t" l="l"/>
            <a:pathLst>
              <a:path h="1230170" w="1832655">
                <a:moveTo>
                  <a:pt x="0" y="0"/>
                </a:moveTo>
                <a:lnTo>
                  <a:pt x="1832655" y="0"/>
                </a:lnTo>
                <a:lnTo>
                  <a:pt x="1832655" y="1230170"/>
                </a:lnTo>
                <a:lnTo>
                  <a:pt x="0" y="12301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441995" y="7956085"/>
            <a:ext cx="1512144" cy="1185143"/>
          </a:xfrm>
          <a:custGeom>
            <a:avLst/>
            <a:gdLst/>
            <a:ahLst/>
            <a:cxnLst/>
            <a:rect r="r" b="b" t="t" l="l"/>
            <a:pathLst>
              <a:path h="1185143" w="1512144">
                <a:moveTo>
                  <a:pt x="0" y="0"/>
                </a:moveTo>
                <a:lnTo>
                  <a:pt x="1512145" y="0"/>
                </a:lnTo>
                <a:lnTo>
                  <a:pt x="1512145" y="1185143"/>
                </a:lnTo>
                <a:lnTo>
                  <a:pt x="0" y="11851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233195" y="7996258"/>
            <a:ext cx="1752896" cy="1167867"/>
          </a:xfrm>
          <a:custGeom>
            <a:avLst/>
            <a:gdLst/>
            <a:ahLst/>
            <a:cxnLst/>
            <a:rect r="r" b="b" t="t" l="l"/>
            <a:pathLst>
              <a:path h="1167867" w="1752896">
                <a:moveTo>
                  <a:pt x="0" y="0"/>
                </a:moveTo>
                <a:lnTo>
                  <a:pt x="1752895" y="0"/>
                </a:lnTo>
                <a:lnTo>
                  <a:pt x="1752895" y="1167866"/>
                </a:lnTo>
                <a:lnTo>
                  <a:pt x="0" y="116786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35601" y="3514693"/>
            <a:ext cx="14016798" cy="3248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At lunch, try eating all your veggies to boost your fibre...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 descr="Textured Risograph Yellow Orange Blob"/>
          <p:cNvSpPr/>
          <p:nvPr/>
        </p:nvSpPr>
        <p:spPr>
          <a:xfrm flipH="false" flipV="false" rot="0">
            <a:off x="14786872" y="76272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7" y="0"/>
                </a:lnTo>
                <a:lnTo>
                  <a:pt x="4710767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26252" y="5143500"/>
            <a:ext cx="4588030" cy="2312888"/>
            <a:chOff x="0" y="0"/>
            <a:chExt cx="5254126" cy="26486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516652" y="5517224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764675" y="5143500"/>
            <a:ext cx="4588030" cy="2312888"/>
            <a:chOff x="0" y="0"/>
            <a:chExt cx="5254126" cy="26486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548554" y="5517224"/>
            <a:ext cx="1069294" cy="717586"/>
            <a:chOff x="0" y="0"/>
            <a:chExt cx="946231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803098" y="5143500"/>
            <a:ext cx="4588030" cy="2312888"/>
            <a:chOff x="0" y="0"/>
            <a:chExt cx="5254126" cy="26486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3593498" y="5517224"/>
            <a:ext cx="1069294" cy="717586"/>
            <a:chOff x="0" y="0"/>
            <a:chExt cx="946231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757235" y="2577226"/>
            <a:ext cx="14658404" cy="2342249"/>
            <a:chOff x="0" y="0"/>
            <a:chExt cx="6350000" cy="101465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1014659"/>
            </a:xfrm>
            <a:custGeom>
              <a:avLst/>
              <a:gdLst/>
              <a:ahLst/>
              <a:cxnLst/>
              <a:rect r="r" b="b" t="t" l="l"/>
              <a:pathLst>
                <a:path h="1014659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014659"/>
                  </a:lnTo>
                  <a:lnTo>
                    <a:pt x="0" y="1014659"/>
                  </a:lnTo>
                  <a:close/>
                </a:path>
              </a:pathLst>
            </a:custGeom>
            <a:blipFill>
              <a:blip r:embed="rId11"/>
              <a:stretch>
                <a:fillRect l="0" t="-158478" r="0" b="-158478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2097225" y="6596012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Vegetables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10131" y="5518171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942284" y="6596012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Fruit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548554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67551" y="6554298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Meat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586977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As a class, can you guess which food groups contain fibre to support your digestive system?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750763" y="7520493"/>
            <a:ext cx="4588030" cy="2312888"/>
            <a:chOff x="0" y="0"/>
            <a:chExt cx="5254126" cy="264867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3541163" y="7894217"/>
            <a:ext cx="1069294" cy="717586"/>
            <a:chOff x="0" y="0"/>
            <a:chExt cx="946231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6789186" y="7520493"/>
            <a:ext cx="4588030" cy="2312888"/>
            <a:chOff x="0" y="0"/>
            <a:chExt cx="5254126" cy="264867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8573065" y="7894217"/>
            <a:ext cx="1069294" cy="717586"/>
            <a:chOff x="0" y="0"/>
            <a:chExt cx="946231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1827609" y="7520493"/>
            <a:ext cx="4588030" cy="2312888"/>
            <a:chOff x="0" y="0"/>
            <a:chExt cx="5254126" cy="264867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3618009" y="7894217"/>
            <a:ext cx="1069294" cy="717586"/>
            <a:chOff x="0" y="0"/>
            <a:chExt cx="9462310" cy="63500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2121736" y="897300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Carbohydrates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534642" y="7895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966796" y="8973005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573065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192062" y="8931291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Beans and Pulses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3611489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 descr="Textured Risograph Yellow Orange Blob"/>
          <p:cNvSpPr/>
          <p:nvPr/>
        </p:nvSpPr>
        <p:spPr>
          <a:xfrm flipH="false" flipV="false" rot="0">
            <a:off x="14786872" y="76272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7" y="0"/>
                </a:lnTo>
                <a:lnTo>
                  <a:pt x="4710767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26252" y="5143500"/>
            <a:ext cx="4588030" cy="2312888"/>
            <a:chOff x="0" y="0"/>
            <a:chExt cx="5254126" cy="26486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516652" y="5517224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764675" y="5143500"/>
            <a:ext cx="4588030" cy="2312888"/>
            <a:chOff x="0" y="0"/>
            <a:chExt cx="5254126" cy="26486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548554" y="5517224"/>
            <a:ext cx="1069294" cy="717586"/>
            <a:chOff x="0" y="0"/>
            <a:chExt cx="946231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803098" y="5143500"/>
            <a:ext cx="4588030" cy="2312888"/>
            <a:chOff x="0" y="0"/>
            <a:chExt cx="5254126" cy="26486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3593498" y="5517224"/>
            <a:ext cx="1069294" cy="717586"/>
            <a:chOff x="0" y="0"/>
            <a:chExt cx="946231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3442943" y="5166303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757235" y="2577226"/>
            <a:ext cx="14658404" cy="2342249"/>
            <a:chOff x="0" y="0"/>
            <a:chExt cx="6350000" cy="101465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1014659"/>
            </a:xfrm>
            <a:custGeom>
              <a:avLst/>
              <a:gdLst/>
              <a:ahLst/>
              <a:cxnLst/>
              <a:rect r="r" b="b" t="t" l="l"/>
              <a:pathLst>
                <a:path h="1014659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014659"/>
                  </a:lnTo>
                  <a:lnTo>
                    <a:pt x="0" y="1014659"/>
                  </a:lnTo>
                  <a:close/>
                </a:path>
              </a:pathLst>
            </a:custGeom>
            <a:blipFill>
              <a:blip r:embed="rId13"/>
              <a:stretch>
                <a:fillRect l="0" t="-30575" r="0" b="-30575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750763" y="7520493"/>
            <a:ext cx="4588030" cy="2312888"/>
            <a:chOff x="0" y="0"/>
            <a:chExt cx="5254126" cy="26486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3541163" y="7894217"/>
            <a:ext cx="1069294" cy="717586"/>
            <a:chOff x="0" y="0"/>
            <a:chExt cx="946231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6789186" y="7520493"/>
            <a:ext cx="4588030" cy="2312888"/>
            <a:chOff x="0" y="0"/>
            <a:chExt cx="5254126" cy="264867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8573065" y="7894217"/>
            <a:ext cx="1069294" cy="717586"/>
            <a:chOff x="0" y="0"/>
            <a:chExt cx="946231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1827609" y="7520493"/>
            <a:ext cx="4588030" cy="2312888"/>
            <a:chOff x="0" y="0"/>
            <a:chExt cx="5254126" cy="264867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3618009" y="7894217"/>
            <a:ext cx="1069294" cy="717586"/>
            <a:chOff x="0" y="0"/>
            <a:chExt cx="946231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8397999" y="7543296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2097225" y="6596012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Vegetables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510131" y="5518171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942284" y="6596012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Fruit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548554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167551" y="6554298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Meat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586977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said any of the answers below!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2121736" y="897300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Carbohydrates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534642" y="7895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6966796" y="8973005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573065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2192062" y="8931291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Beans and Pulses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611489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888655" y="-633718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" id="5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331519" y="4030518"/>
            <a:ext cx="4092536" cy="3103889"/>
            <a:chOff x="0" y="0"/>
            <a:chExt cx="5456715" cy="41385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56715" cy="3410447"/>
            </a:xfrm>
            <a:custGeom>
              <a:avLst/>
              <a:gdLst/>
              <a:ahLst/>
              <a:cxnLst/>
              <a:rect r="r" b="b" t="t" l="l"/>
              <a:pathLst>
                <a:path h="3410447" w="5456715">
                  <a:moveTo>
                    <a:pt x="0" y="0"/>
                  </a:moveTo>
                  <a:lnTo>
                    <a:pt x="5456715" y="0"/>
                  </a:lnTo>
                  <a:lnTo>
                    <a:pt x="5456715" y="3410447"/>
                  </a:lnTo>
                  <a:lnTo>
                    <a:pt x="0" y="3410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92999" y="334377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VEGETABLES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50665" y="3803725"/>
            <a:ext cx="5446704" cy="3330682"/>
            <a:chOff x="0" y="0"/>
            <a:chExt cx="7262272" cy="444090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62272" cy="3712837"/>
            </a:xfrm>
            <a:custGeom>
              <a:avLst/>
              <a:gdLst/>
              <a:ahLst/>
              <a:cxnLst/>
              <a:rect r="r" b="b" t="t" l="l"/>
              <a:pathLst>
                <a:path h="3712837" w="7262272">
                  <a:moveTo>
                    <a:pt x="0" y="0"/>
                  </a:moveTo>
                  <a:lnTo>
                    <a:pt x="7262272" y="0"/>
                  </a:lnTo>
                  <a:lnTo>
                    <a:pt x="7262272" y="3712837"/>
                  </a:lnTo>
                  <a:lnTo>
                    <a:pt x="0" y="371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095778" y="364616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FRUITS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246928" y="7134407"/>
            <a:ext cx="2200319" cy="2208602"/>
          </a:xfrm>
          <a:custGeom>
            <a:avLst/>
            <a:gdLst/>
            <a:ahLst/>
            <a:cxnLst/>
            <a:rect r="r" b="b" t="t" l="l"/>
            <a:pathLst>
              <a:path h="2208602" w="2200319">
                <a:moveTo>
                  <a:pt x="0" y="0"/>
                </a:moveTo>
                <a:lnTo>
                  <a:pt x="2200319" y="0"/>
                </a:lnTo>
                <a:lnTo>
                  <a:pt x="2200319" y="2208602"/>
                </a:lnTo>
                <a:lnTo>
                  <a:pt x="0" y="2208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6297" y="6737477"/>
            <a:ext cx="4704059" cy="2416710"/>
          </a:xfrm>
          <a:custGeom>
            <a:avLst/>
            <a:gdLst/>
            <a:ahLst/>
            <a:cxnLst/>
            <a:rect r="r" b="b" t="t" l="l"/>
            <a:pathLst>
              <a:path h="2416710" w="4704059">
                <a:moveTo>
                  <a:pt x="0" y="0"/>
                </a:moveTo>
                <a:lnTo>
                  <a:pt x="4704059" y="0"/>
                </a:lnTo>
                <a:lnTo>
                  <a:pt x="4704059" y="2416710"/>
                </a:lnTo>
                <a:lnTo>
                  <a:pt x="0" y="2416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27404" y="6919676"/>
            <a:ext cx="1809604" cy="2236589"/>
          </a:xfrm>
          <a:custGeom>
            <a:avLst/>
            <a:gdLst/>
            <a:ahLst/>
            <a:cxnLst/>
            <a:rect r="r" b="b" t="t" l="l"/>
            <a:pathLst>
              <a:path h="2236589" w="1809604">
                <a:moveTo>
                  <a:pt x="0" y="0"/>
                </a:moveTo>
                <a:lnTo>
                  <a:pt x="1809604" y="0"/>
                </a:lnTo>
                <a:lnTo>
                  <a:pt x="1809604" y="2236588"/>
                </a:lnTo>
                <a:lnTo>
                  <a:pt x="0" y="22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48973" y="8238708"/>
            <a:ext cx="1183233" cy="1087096"/>
          </a:xfrm>
          <a:custGeom>
            <a:avLst/>
            <a:gdLst/>
            <a:ahLst/>
            <a:cxnLst/>
            <a:rect r="r" b="b" t="t" l="l"/>
            <a:pathLst>
              <a:path h="1087096" w="1183233">
                <a:moveTo>
                  <a:pt x="0" y="0"/>
                </a:moveTo>
                <a:lnTo>
                  <a:pt x="1183233" y="0"/>
                </a:lnTo>
                <a:lnTo>
                  <a:pt x="1183233" y="1087096"/>
                </a:lnTo>
                <a:lnTo>
                  <a:pt x="0" y="10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76520" y="8570569"/>
            <a:ext cx="977238" cy="687731"/>
          </a:xfrm>
          <a:custGeom>
            <a:avLst/>
            <a:gdLst/>
            <a:ahLst/>
            <a:cxnLst/>
            <a:rect r="r" b="b" t="t" l="l"/>
            <a:pathLst>
              <a:path h="687731" w="977238">
                <a:moveTo>
                  <a:pt x="0" y="0"/>
                </a:moveTo>
                <a:lnTo>
                  <a:pt x="977238" y="0"/>
                </a:lnTo>
                <a:lnTo>
                  <a:pt x="977238" y="687731"/>
                </a:lnTo>
                <a:lnTo>
                  <a:pt x="0" y="6877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343256" y="8351748"/>
            <a:ext cx="748402" cy="991261"/>
          </a:xfrm>
          <a:custGeom>
            <a:avLst/>
            <a:gdLst/>
            <a:ahLst/>
            <a:cxnLst/>
            <a:rect r="r" b="b" t="t" l="l"/>
            <a:pathLst>
              <a:path h="991261" w="748402">
                <a:moveTo>
                  <a:pt x="0" y="0"/>
                </a:moveTo>
                <a:lnTo>
                  <a:pt x="748402" y="0"/>
                </a:lnTo>
                <a:lnTo>
                  <a:pt x="748402" y="991261"/>
                </a:lnTo>
                <a:lnTo>
                  <a:pt x="0" y="99126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871478" y="9356058"/>
            <a:ext cx="495121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BEANS AND PULSES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1046" y="9356058"/>
            <a:ext cx="406680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NUTS AND SEEDS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09920" y="9356058"/>
            <a:ext cx="4071994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CARBOHYDRATES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65888" y="1212891"/>
            <a:ext cx="14556225" cy="221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Foods high in fibre can help support your digestive system!</a:t>
            </a:r>
          </a:p>
          <a:p>
            <a:pPr algn="ctr">
              <a:lnSpc>
                <a:spcPts val="2677"/>
              </a:lnSpc>
            </a:pPr>
          </a:p>
          <a:p>
            <a:pPr algn="ctr" marL="0" indent="0" lvl="0">
              <a:lnSpc>
                <a:spcPts val="2677"/>
              </a:lnSpc>
              <a:spcBef>
                <a:spcPct val="0"/>
              </a:spcBef>
            </a:pPr>
            <a:r>
              <a:rPr lang="en-US" b="true" sz="29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Fibre affects the speed of digestion, absorption of nutrients, movement of waste products (e.g. your poo) and helps feed beneficial bacteria in your intestines.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765606" y="6681192"/>
            <a:ext cx="4760622" cy="2904637"/>
            <a:chOff x="0" y="0"/>
            <a:chExt cx="6347496" cy="387284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47496" cy="3618073"/>
            </a:xfrm>
            <a:custGeom>
              <a:avLst/>
              <a:gdLst/>
              <a:ahLst/>
              <a:cxnLst/>
              <a:rect r="r" b="b" t="t" l="l"/>
              <a:pathLst>
                <a:path h="3618073" w="6347496">
                  <a:moveTo>
                    <a:pt x="0" y="0"/>
                  </a:moveTo>
                  <a:lnTo>
                    <a:pt x="6347496" y="0"/>
                  </a:lnTo>
                  <a:lnTo>
                    <a:pt x="6347496" y="3618073"/>
                  </a:lnTo>
                  <a:lnTo>
                    <a:pt x="0" y="3618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2220643">
              <a:off x="4442576" y="2195998"/>
              <a:ext cx="1434715" cy="1384500"/>
            </a:xfrm>
            <a:custGeom>
              <a:avLst/>
              <a:gdLst/>
              <a:ahLst/>
              <a:cxnLst/>
              <a:rect r="r" b="b" t="t" l="l"/>
              <a:pathLst>
                <a:path h="1384500" w="1434715">
                  <a:moveTo>
                    <a:pt x="0" y="0"/>
                  </a:moveTo>
                  <a:lnTo>
                    <a:pt x="1434715" y="0"/>
                  </a:lnTo>
                  <a:lnTo>
                    <a:pt x="1434715" y="1384500"/>
                  </a:lnTo>
                  <a:lnTo>
                    <a:pt x="0" y="1384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962210" y="2519168"/>
              <a:ext cx="1373133" cy="1149999"/>
            </a:xfrm>
            <a:custGeom>
              <a:avLst/>
              <a:gdLst/>
              <a:ahLst/>
              <a:cxnLst/>
              <a:rect r="r" b="b" t="t" l="l"/>
              <a:pathLst>
                <a:path h="1149999" w="1373133">
                  <a:moveTo>
                    <a:pt x="0" y="0"/>
                  </a:moveTo>
                  <a:lnTo>
                    <a:pt x="1373133" y="0"/>
                  </a:lnTo>
                  <a:lnTo>
                    <a:pt x="1373133" y="1149999"/>
                  </a:lnTo>
                  <a:lnTo>
                    <a:pt x="0" y="1149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39419" y="3514693"/>
            <a:ext cx="12045472" cy="3248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GUESS WHICH FOOD HAS THE </a:t>
            </a:r>
            <a:r>
              <a:rPr lang="en-US" sz="7505">
                <a:solidFill>
                  <a:srgbClr val="275628"/>
                </a:solidFill>
                <a:latin typeface="FlatBread"/>
                <a:ea typeface="FlatBread"/>
                <a:cs typeface="FlatBread"/>
                <a:sym typeface="FlatBread"/>
              </a:rPr>
              <a:t>HIGHEST FIBRE CONTENT...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4437514" y="8263540"/>
            <a:ext cx="2258629" cy="1504812"/>
          </a:xfrm>
          <a:custGeom>
            <a:avLst/>
            <a:gdLst/>
            <a:ahLst/>
            <a:cxnLst/>
            <a:rect r="r" b="b" t="t" l="l"/>
            <a:pathLst>
              <a:path h="1504812" w="2258629">
                <a:moveTo>
                  <a:pt x="0" y="0"/>
                </a:moveTo>
                <a:lnTo>
                  <a:pt x="2258629" y="0"/>
                </a:lnTo>
                <a:lnTo>
                  <a:pt x="2258629" y="1504812"/>
                </a:lnTo>
                <a:lnTo>
                  <a:pt x="0" y="1504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022134" y="8387815"/>
            <a:ext cx="1361555" cy="1380537"/>
          </a:xfrm>
          <a:custGeom>
            <a:avLst/>
            <a:gdLst/>
            <a:ahLst/>
            <a:cxnLst/>
            <a:rect r="r" b="b" t="t" l="l"/>
            <a:pathLst>
              <a:path h="1380537" w="1361555">
                <a:moveTo>
                  <a:pt x="0" y="0"/>
                </a:moveTo>
                <a:lnTo>
                  <a:pt x="1361555" y="0"/>
                </a:lnTo>
                <a:lnTo>
                  <a:pt x="1361555" y="1380537"/>
                </a:lnTo>
                <a:lnTo>
                  <a:pt x="0" y="13805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585042" y="8263540"/>
            <a:ext cx="738122" cy="1631210"/>
          </a:xfrm>
          <a:custGeom>
            <a:avLst/>
            <a:gdLst/>
            <a:ahLst/>
            <a:cxnLst/>
            <a:rect r="r" b="b" t="t" l="l"/>
            <a:pathLst>
              <a:path h="1631210" w="738122">
                <a:moveTo>
                  <a:pt x="0" y="0"/>
                </a:moveTo>
                <a:lnTo>
                  <a:pt x="738122" y="0"/>
                </a:lnTo>
                <a:lnTo>
                  <a:pt x="738122" y="1631210"/>
                </a:lnTo>
                <a:lnTo>
                  <a:pt x="0" y="16312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1482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Freshly squeezed orange Juice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(150ml)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942236" y="7532489"/>
            <a:ext cx="4294875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small orange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(100g)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67502" y="7490775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Smoothie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(150ml)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Which has the most fibre?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121110" y="9946615"/>
            <a:ext cx="11716941" cy="16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  <a:spcBef>
                <a:spcPct val="0"/>
              </a:spcBef>
            </a:pP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Information retrieved from government data set by adding together NSP and AOAC Fibre  (</a:t>
            </a:r>
            <a:r>
              <a:rPr lang="en-US" b="true" sz="1039" u="sng">
                <a:solidFill>
                  <a:srgbClr val="0071B9"/>
                </a:solidFill>
                <a:latin typeface="Open Sans Bold"/>
                <a:ea typeface="Open Sans Bold"/>
                <a:cs typeface="Open Sans Bold"/>
                <a:sym typeface="Open Sans Bold"/>
                <a:hlinkClick r:id="rId15" tooltip="https://view.officeapps.live.com/op/view.aspx?src=https%3A%2F%2Fassets.publishing.service.gov.uk%2Fmedia%2F60538b91e90e07527df82ae4%2FMcCance_Widdowsons_Composition_of_Foods_Integrated_Dataset_2021..xlsx&amp;wdOrigin=BROWSELINK"/>
              </a:rPr>
              <a:t>McCance_Widdowsons_Composition_of_Foods_Integrated_Dataset_2021..xlsx (live.com)</a:t>
            </a: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834082" y="5769665"/>
            <a:ext cx="4588030" cy="4029727"/>
            <a:chOff x="0" y="0"/>
            <a:chExt cx="5254126" cy="46147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4022" r="0" b="-14022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418624" y="6102780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849985" y="5769665"/>
            <a:ext cx="4588030" cy="4029727"/>
            <a:chOff x="0" y="0"/>
            <a:chExt cx="5254126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09353" y="6484740"/>
            <a:ext cx="1069294" cy="717586"/>
            <a:chOff x="0" y="0"/>
            <a:chExt cx="946231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741150" y="5769665"/>
            <a:ext cx="4588030" cy="4029727"/>
            <a:chOff x="0" y="0"/>
            <a:chExt cx="5254126" cy="461476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3379778" y="6150081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59415" y="694131"/>
            <a:ext cx="14556225" cy="1883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Orange! </a:t>
            </a:r>
          </a:p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  <a:p>
            <a:pPr algn="ctr" marL="0" indent="0" lvl="0">
              <a:lnSpc>
                <a:spcPts val="2677"/>
              </a:lnSpc>
              <a:spcBef>
                <a:spcPct val="0"/>
              </a:spcBef>
            </a:pPr>
            <a:r>
              <a:rPr lang="en-US" b="true" sz="29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orange has the most fibre, when it is blended or squeezed into liquids (like the orange juice or smoothie), you don’t benefit from as much fibre!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02832" y="6485687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554845" y="6453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Freshly squeezed orange juice </a:t>
            </a: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0.1g of fibre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 Orange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2.9g of fibre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67502" y="7490775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Smoothie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1.5g of fibre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121110" y="9946615"/>
            <a:ext cx="11716941" cy="16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  <a:spcBef>
                <a:spcPct val="0"/>
              </a:spcBef>
            </a:pP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Information retrieved from government data set by adding together NSP and AOAC Fibre  (</a:t>
            </a:r>
            <a:r>
              <a:rPr lang="en-US" b="true" sz="1039" u="sng">
                <a:solidFill>
                  <a:srgbClr val="0071B9"/>
                </a:solidFill>
                <a:latin typeface="Open Sans Bold"/>
                <a:ea typeface="Open Sans Bold"/>
                <a:cs typeface="Open Sans Bold"/>
                <a:sym typeface="Open Sans Bold"/>
                <a:hlinkClick r:id="rId14" tooltip="https://view.officeapps.live.com/op/view.aspx?src=https%3A%2F%2Fassets.publishing.service.gov.uk%2Fmedia%2F60538b91e90e07527df82ae4%2FMcCance_Widdowsons_Composition_of_Foods_Integrated_Dataset_2021..xlsx&amp;wdOrigin=BROWSELINK"/>
              </a:rPr>
              <a:t>McCance_Widdowsons_Composition_of_Foods_Integrated_Dataset_2021..xlsx (live.com)</a:t>
            </a: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 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3514500" y="8548657"/>
            <a:ext cx="1041331" cy="693787"/>
          </a:xfrm>
          <a:custGeom>
            <a:avLst/>
            <a:gdLst/>
            <a:ahLst/>
            <a:cxnLst/>
            <a:rect r="r" b="b" t="t" l="l"/>
            <a:pathLst>
              <a:path h="693787" w="1041331">
                <a:moveTo>
                  <a:pt x="0" y="0"/>
                </a:moveTo>
                <a:lnTo>
                  <a:pt x="1041331" y="0"/>
                </a:lnTo>
                <a:lnTo>
                  <a:pt x="1041331" y="693787"/>
                </a:lnTo>
                <a:lnTo>
                  <a:pt x="0" y="6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589228" y="8079965"/>
            <a:ext cx="984806" cy="998536"/>
          </a:xfrm>
          <a:custGeom>
            <a:avLst/>
            <a:gdLst/>
            <a:ahLst/>
            <a:cxnLst/>
            <a:rect r="r" b="b" t="t" l="l"/>
            <a:pathLst>
              <a:path h="998536" w="984806">
                <a:moveTo>
                  <a:pt x="0" y="0"/>
                </a:moveTo>
                <a:lnTo>
                  <a:pt x="984806" y="0"/>
                </a:lnTo>
                <a:lnTo>
                  <a:pt x="984806" y="998535"/>
                </a:lnTo>
                <a:lnTo>
                  <a:pt x="0" y="9985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867034" y="7923568"/>
            <a:ext cx="522607" cy="1154932"/>
          </a:xfrm>
          <a:custGeom>
            <a:avLst/>
            <a:gdLst/>
            <a:ahLst/>
            <a:cxnLst/>
            <a:rect r="r" b="b" t="t" l="l"/>
            <a:pathLst>
              <a:path h="1154932" w="522607">
                <a:moveTo>
                  <a:pt x="0" y="0"/>
                </a:moveTo>
                <a:lnTo>
                  <a:pt x="522607" y="0"/>
                </a:lnTo>
                <a:lnTo>
                  <a:pt x="522607" y="1154932"/>
                </a:lnTo>
                <a:lnTo>
                  <a:pt x="0" y="11549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4058278" y="8004640"/>
            <a:ext cx="2737380" cy="1823780"/>
          </a:xfrm>
          <a:custGeom>
            <a:avLst/>
            <a:gdLst/>
            <a:ahLst/>
            <a:cxnLst/>
            <a:rect r="r" b="b" t="t" l="l"/>
            <a:pathLst>
              <a:path h="1823780" w="2737380">
                <a:moveTo>
                  <a:pt x="0" y="0"/>
                </a:moveTo>
                <a:lnTo>
                  <a:pt x="2737381" y="0"/>
                </a:lnTo>
                <a:lnTo>
                  <a:pt x="2737381" y="1823780"/>
                </a:lnTo>
                <a:lnTo>
                  <a:pt x="0" y="182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109970" y="8640188"/>
            <a:ext cx="1273719" cy="1023751"/>
          </a:xfrm>
          <a:custGeom>
            <a:avLst/>
            <a:gdLst/>
            <a:ahLst/>
            <a:cxnLst/>
            <a:rect r="r" b="b" t="t" l="l"/>
            <a:pathLst>
              <a:path h="1023751" w="1273719">
                <a:moveTo>
                  <a:pt x="0" y="0"/>
                </a:moveTo>
                <a:lnTo>
                  <a:pt x="1273719" y="0"/>
                </a:lnTo>
                <a:lnTo>
                  <a:pt x="1273719" y="1023751"/>
                </a:lnTo>
                <a:lnTo>
                  <a:pt x="0" y="1023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953828" y="8712268"/>
            <a:ext cx="2045559" cy="879591"/>
          </a:xfrm>
          <a:custGeom>
            <a:avLst/>
            <a:gdLst/>
            <a:ahLst/>
            <a:cxnLst/>
            <a:rect r="r" b="b" t="t" l="l"/>
            <a:pathLst>
              <a:path h="879591" w="2045559">
                <a:moveTo>
                  <a:pt x="0" y="0"/>
                </a:moveTo>
                <a:lnTo>
                  <a:pt x="2045559" y="0"/>
                </a:lnTo>
                <a:lnTo>
                  <a:pt x="2045559" y="879591"/>
                </a:lnTo>
                <a:lnTo>
                  <a:pt x="0" y="879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097177" y="7532489"/>
            <a:ext cx="3908147" cy="1482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Fish Fingers</a:t>
            </a:r>
          </a:p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(80g)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942236" y="7532489"/>
            <a:ext cx="4294875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Tomato ketchup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(10g)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67502" y="7490775"/>
            <a:ext cx="3908147" cy="9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Peas</a:t>
            </a: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(60g)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Which has the most fibre?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834082" y="5769665"/>
            <a:ext cx="4588030" cy="4029727"/>
            <a:chOff x="0" y="0"/>
            <a:chExt cx="5254126" cy="46147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4022" r="0" b="-1402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849985" y="576966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741150" y="5769665"/>
            <a:ext cx="4588030" cy="4029727"/>
            <a:chOff x="0" y="0"/>
            <a:chExt cx="5254126" cy="46147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434287" y="6160687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59415" y="674606"/>
            <a:ext cx="14556225" cy="1902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Peas! </a:t>
            </a:r>
          </a:p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  <a:p>
            <a:pPr algn="ctr" marL="0" indent="0" lvl="0">
              <a:lnSpc>
                <a:spcPts val="27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This is why peas are such a good edition to your fish and chips (or Veggie Fingers/ Quorn Dippers), as they add lots of fibre to your plate!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2832" y="6485687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3554845" y="6468478"/>
            <a:ext cx="1069294" cy="717586"/>
            <a:chOff x="0" y="0"/>
            <a:chExt cx="946231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3379778" y="6150081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3554845" y="6453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Fish Fingers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2.9g of fibre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Tomato ketchup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0.2g of fibre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67502" y="7490775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Peas</a:t>
            </a:r>
          </a:p>
          <a:p>
            <a:pPr algn="ctr">
              <a:lnSpc>
                <a:spcPts val="3975"/>
              </a:lnSpc>
            </a:pP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5.8g of fibre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121110" y="9946615"/>
            <a:ext cx="11716941" cy="16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  <a:spcBef>
                <a:spcPct val="0"/>
              </a:spcBef>
            </a:pP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Information retrieved from government data set by adding together NSP and AOAC Fibre  (</a:t>
            </a:r>
            <a:r>
              <a:rPr lang="en-US" b="true" sz="1039" u="sng">
                <a:solidFill>
                  <a:srgbClr val="0071B9"/>
                </a:solidFill>
                <a:latin typeface="Open Sans Bold"/>
                <a:ea typeface="Open Sans Bold"/>
                <a:cs typeface="Open Sans Bold"/>
                <a:sym typeface="Open Sans Bold"/>
                <a:hlinkClick r:id="rId14" tooltip="https://view.officeapps.live.com/op/view.aspx?src=https%3A%2F%2Fassets.publishing.service.gov.uk%2Fmedia%2F60538b91e90e07527df82ae4%2FMcCance_Widdowsons_Composition_of_Foods_Integrated_Dataset_2021..xlsx&amp;wdOrigin=BROWSELINK"/>
              </a:rPr>
              <a:t>McCance_Widdowsons_Composition_of_Foods_Integrated_Dataset_2021..xlsx (live.com)</a:t>
            </a:r>
            <a:r>
              <a:rPr lang="en-US" b="true" sz="10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 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836658" y="7796477"/>
            <a:ext cx="2132730" cy="1420931"/>
          </a:xfrm>
          <a:custGeom>
            <a:avLst/>
            <a:gdLst/>
            <a:ahLst/>
            <a:cxnLst/>
            <a:rect r="r" b="b" t="t" l="l"/>
            <a:pathLst>
              <a:path h="1420931" w="2132730">
                <a:moveTo>
                  <a:pt x="0" y="0"/>
                </a:moveTo>
                <a:lnTo>
                  <a:pt x="2132730" y="0"/>
                </a:lnTo>
                <a:lnTo>
                  <a:pt x="2132730" y="1420932"/>
                </a:lnTo>
                <a:lnTo>
                  <a:pt x="0" y="14209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507141" y="8051837"/>
            <a:ext cx="1273719" cy="1023751"/>
          </a:xfrm>
          <a:custGeom>
            <a:avLst/>
            <a:gdLst/>
            <a:ahLst/>
            <a:cxnLst/>
            <a:rect r="r" b="b" t="t" l="l"/>
            <a:pathLst>
              <a:path h="1023751" w="1273719">
                <a:moveTo>
                  <a:pt x="0" y="0"/>
                </a:moveTo>
                <a:lnTo>
                  <a:pt x="1273718" y="0"/>
                </a:lnTo>
                <a:lnTo>
                  <a:pt x="1273718" y="1023752"/>
                </a:lnTo>
                <a:lnTo>
                  <a:pt x="0" y="10237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098796" y="8195998"/>
            <a:ext cx="2045559" cy="879591"/>
          </a:xfrm>
          <a:custGeom>
            <a:avLst/>
            <a:gdLst/>
            <a:ahLst/>
            <a:cxnLst/>
            <a:rect r="r" b="b" t="t" l="l"/>
            <a:pathLst>
              <a:path h="879591" w="2045559">
                <a:moveTo>
                  <a:pt x="0" y="0"/>
                </a:moveTo>
                <a:lnTo>
                  <a:pt x="2045560" y="0"/>
                </a:lnTo>
                <a:lnTo>
                  <a:pt x="2045560" y="879591"/>
                </a:lnTo>
                <a:lnTo>
                  <a:pt x="0" y="8795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DAGT2H5Qp7g</dc:identifier>
  <dcterms:modified xsi:type="dcterms:W3CDTF">2011-08-01T06:04:30Z</dcterms:modified>
  <cp:revision>1</cp:revision>
  <dc:title>Fibre in Foods Quiz - Memory Retention Questions - Spotlight Session 2 </dc:title>
</cp:coreProperties>
</file>