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FlatBread" charset="1" panose="02000603000000000000"/>
      <p:regular r:id="rId23"/>
    </p:embeddedFont>
    <p:embeddedFont>
      <p:font typeface="Roboto Condensed" charset="1" panose="02000000000000000000"/>
      <p:regular r:id="rId24"/>
    </p:embeddedFont>
    <p:embeddedFont>
      <p:font typeface="Open Sans Bold" charset="1" panose="020B0806030504020204"/>
      <p:regular r:id="rId25"/>
    </p:embeddedFont>
    <p:embeddedFont>
      <p:font typeface="Avenir Bold" charset="1" panose="020B0703020203020204"/>
      <p:regular r:id="rId26"/>
    </p:embeddedFont>
    <p:embeddedFont>
      <p:font typeface="Avenir" charset="1" panose="020B0503020203020204"/>
      <p:regular r:id="rId27"/>
    </p:embeddedFont>
    <p:embeddedFont>
      <p:font typeface="Agrandir" charset="1" panose="00000500000000000000"/>
      <p:regular r:id="rId28"/>
    </p:embeddedFont>
    <p:embeddedFont>
      <p:font typeface="Open Sans" charset="1" panose="020B0606030504020204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8.jpeg" Type="http://schemas.openxmlformats.org/officeDocument/2006/relationships/image"/><Relationship Id="rId12" Target="../media/image2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11" Target="../media/image25.png" Type="http://schemas.openxmlformats.org/officeDocument/2006/relationships/image"/><Relationship Id="rId12" Target="../media/image26.svg" Type="http://schemas.openxmlformats.org/officeDocument/2006/relationships/image"/><Relationship Id="rId13" Target="../media/image27.png" Type="http://schemas.openxmlformats.org/officeDocument/2006/relationships/image"/><Relationship Id="rId14" Target="../media/image28.svg" Type="http://schemas.openxmlformats.org/officeDocument/2006/relationships/image"/><Relationship Id="rId15" Target="../media/image3.png" Type="http://schemas.openxmlformats.org/officeDocument/2006/relationships/image"/><Relationship Id="rId16" Target="../media/image4.svg" Type="http://schemas.openxmlformats.org/officeDocument/2006/relationships/image"/><Relationship Id="rId17" Target="../media/image5.png" Type="http://schemas.openxmlformats.org/officeDocument/2006/relationships/image"/><Relationship Id="rId18" Target="../media/image6.svg" Type="http://schemas.openxmlformats.org/officeDocument/2006/relationships/image"/><Relationship Id="rId19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3.pn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1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29.jpeg" Type="http://schemas.openxmlformats.org/officeDocument/2006/relationships/image"/><Relationship Id="rId12" Target="../media/image30.png" Type="http://schemas.openxmlformats.org/officeDocument/2006/relationships/image"/><Relationship Id="rId13" Target="../media/image3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13" Target="../media/image9.png" Type="http://schemas.openxmlformats.org/officeDocument/2006/relationships/image"/><Relationship Id="rId2" Target="../media/image32.jpeg" Type="http://schemas.openxmlformats.org/officeDocument/2006/relationships/image"/><Relationship Id="rId3" Target="../media/image33.jpeg" Type="http://schemas.openxmlformats.org/officeDocument/2006/relationships/image"/><Relationship Id="rId4" Target="../media/image34.jpe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8.jpeg" Type="http://schemas.openxmlformats.org/officeDocument/2006/relationships/image"/><Relationship Id="rId12" Target="../media/image19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8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8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865322" y="-632286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943100" y="1993705"/>
            <a:ext cx="6448853" cy="6299589"/>
            <a:chOff x="0" y="0"/>
            <a:chExt cx="4828540" cy="471678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11"/>
              <a:stretch>
                <a:fillRect l="-24473" t="0" r="-24473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9144000" y="3032626"/>
            <a:ext cx="6227779" cy="2200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55"/>
              </a:lnSpc>
            </a:pPr>
            <a:r>
              <a:rPr lang="en-US" b="true" sz="7505" strike="noStrike" u="none">
                <a:solidFill>
                  <a:srgbClr val="000000"/>
                </a:solidFill>
                <a:latin typeface="FlatBread"/>
                <a:ea typeface="FlatBread"/>
                <a:cs typeface="FlatBread"/>
                <a:sym typeface="FlatBread"/>
              </a:rPr>
              <a:t>CAN YOU REMEMBER?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44000" y="5564352"/>
            <a:ext cx="5807001" cy="1635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84"/>
              </a:lnSpc>
            </a:pPr>
            <a:r>
              <a:rPr lang="en-US" sz="2346" strike="noStrike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Let’s see if we can test your memory, and see if you can remember some of the key points from the videos. </a:t>
            </a:r>
          </a:p>
          <a:p>
            <a:pPr algn="l" marL="0" indent="0" lvl="0">
              <a:lnSpc>
                <a:spcPts val="3284"/>
              </a:lnSpc>
            </a:pPr>
            <a:r>
              <a:rPr lang="en-US" sz="2346" strike="noStrike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Then you will expand on your knowledge!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57235" y="2577226"/>
            <a:ext cx="14658404" cy="2947811"/>
            <a:chOff x="0" y="0"/>
            <a:chExt cx="6350000" cy="127698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1276988"/>
            </a:xfrm>
            <a:custGeom>
              <a:avLst/>
              <a:gdLst/>
              <a:ahLst/>
              <a:cxnLst/>
              <a:rect r="r" b="b" t="t" l="l"/>
              <a:pathLst>
                <a:path h="1276988" w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1276988"/>
                  </a:lnTo>
                  <a:lnTo>
                    <a:pt x="0" y="1276988"/>
                  </a:lnTo>
                  <a:close/>
                </a:path>
              </a:pathLst>
            </a:custGeom>
            <a:blipFill>
              <a:blip r:embed="rId11"/>
              <a:stretch>
                <a:fillRect l="0" t="-14022" r="0" b="-14022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757235" y="5879723"/>
            <a:ext cx="4588030" cy="4029727"/>
            <a:chOff x="0" y="0"/>
            <a:chExt cx="5254126" cy="46147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9F192A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516603" y="6594798"/>
            <a:ext cx="1069294" cy="717586"/>
            <a:chOff x="0" y="0"/>
            <a:chExt cx="946231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795659" y="5879723"/>
            <a:ext cx="4588030" cy="4029727"/>
            <a:chOff x="0" y="0"/>
            <a:chExt cx="5254126" cy="46147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9F192A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548506" y="6594798"/>
            <a:ext cx="1069294" cy="717586"/>
            <a:chOff x="0" y="0"/>
            <a:chExt cx="946231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1834082" y="5879723"/>
            <a:ext cx="4588030" cy="4029727"/>
            <a:chOff x="0" y="0"/>
            <a:chExt cx="5254126" cy="461476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59AA32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593450" y="6594798"/>
            <a:ext cx="1069294" cy="717586"/>
            <a:chOff x="0" y="0"/>
            <a:chExt cx="946231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-3285280">
            <a:off x="14014510" y="289667"/>
            <a:ext cx="1098096" cy="2033511"/>
          </a:xfrm>
          <a:custGeom>
            <a:avLst/>
            <a:gdLst/>
            <a:ahLst/>
            <a:cxnLst/>
            <a:rect r="r" b="b" t="t" l="l"/>
            <a:pathLst>
              <a:path h="2033511" w="1098096">
                <a:moveTo>
                  <a:pt x="0" y="0"/>
                </a:moveTo>
                <a:lnTo>
                  <a:pt x="1098096" y="0"/>
                </a:lnTo>
                <a:lnTo>
                  <a:pt x="1098096" y="2033511"/>
                </a:lnTo>
                <a:lnTo>
                  <a:pt x="0" y="203351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859415" y="838911"/>
            <a:ext cx="14556225" cy="173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The answer is Incisor! </a:t>
            </a:r>
          </a:p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Well done if you got it right!</a:t>
            </a:r>
          </a:p>
          <a:p>
            <a:pPr algn="ctr">
              <a:lnSpc>
                <a:spcPts val="2137"/>
              </a:lnSpc>
            </a:pPr>
            <a:r>
              <a:rPr lang="en-US" sz="23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I</a:t>
            </a:r>
            <a:r>
              <a:rPr lang="en-US" sz="23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ncisors are great for chopping and cutting foods...</a:t>
            </a:r>
          </a:p>
          <a:p>
            <a:pPr algn="ctr" marL="0" indent="0" lvl="0">
              <a:lnSpc>
                <a:spcPts val="2137"/>
              </a:lnSpc>
              <a:spcBef>
                <a:spcPct val="0"/>
              </a:spcBef>
            </a:pPr>
            <a:r>
              <a:rPr lang="en-US" b="true" sz="23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The word incisor is similar to scissors, which may help you remember the cutting action?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097177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Canine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510083" y="6595746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129079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Molar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48506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174023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Incisor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586929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1743439" y="-1002840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80"/>
                </a:lnTo>
                <a:lnTo>
                  <a:pt x="0" y="4063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Green Wide Blob  "/>
          <p:cNvSpPr/>
          <p:nvPr/>
        </p:nvSpPr>
        <p:spPr>
          <a:xfrm flipH="false" flipV="false" rot="0">
            <a:off x="-1454917" y="8578869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6741" y="2190796"/>
            <a:ext cx="6264374" cy="545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WELL DONE!</a:t>
            </a:r>
          </a:p>
          <a:p>
            <a:pPr algn="l">
              <a:lnSpc>
                <a:spcPts val="6840"/>
              </a:lnSpc>
            </a:pPr>
          </a:p>
          <a:p>
            <a:pPr algn="l" marL="0" indent="0" lvl="0">
              <a:lnSpc>
                <a:spcPts val="6840"/>
              </a:lnSpc>
              <a:spcBef>
                <a:spcPct val="0"/>
              </a:spcBef>
            </a:pPr>
            <a:r>
              <a:rPr lang="en-US" sz="5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To help break up your food, you have 4 different types of teeth!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438291" y="1613142"/>
            <a:ext cx="5522802" cy="7792314"/>
          </a:xfrm>
          <a:custGeom>
            <a:avLst/>
            <a:gdLst/>
            <a:ahLst/>
            <a:cxnLst/>
            <a:rect r="r" b="b" t="t" l="l"/>
            <a:pathLst>
              <a:path h="7792314" w="5522802">
                <a:moveTo>
                  <a:pt x="0" y="0"/>
                </a:moveTo>
                <a:lnTo>
                  <a:pt x="5522802" y="0"/>
                </a:lnTo>
                <a:lnTo>
                  <a:pt x="5522802" y="7792314"/>
                </a:lnTo>
                <a:lnTo>
                  <a:pt x="0" y="77923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102023" y="2329482"/>
            <a:ext cx="563697" cy="563697"/>
          </a:xfrm>
          <a:custGeom>
            <a:avLst/>
            <a:gdLst/>
            <a:ahLst/>
            <a:cxnLst/>
            <a:rect r="r" b="b" t="t" l="l"/>
            <a:pathLst>
              <a:path h="563697" w="563697">
                <a:moveTo>
                  <a:pt x="0" y="0"/>
                </a:moveTo>
                <a:lnTo>
                  <a:pt x="563697" y="0"/>
                </a:lnTo>
                <a:lnTo>
                  <a:pt x="563697" y="563697"/>
                </a:lnTo>
                <a:lnTo>
                  <a:pt x="0" y="5636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163543" y="2669934"/>
            <a:ext cx="446489" cy="446489"/>
          </a:xfrm>
          <a:custGeom>
            <a:avLst/>
            <a:gdLst/>
            <a:ahLst/>
            <a:cxnLst/>
            <a:rect r="r" b="b" t="t" l="l"/>
            <a:pathLst>
              <a:path h="446489" w="446489">
                <a:moveTo>
                  <a:pt x="0" y="0"/>
                </a:moveTo>
                <a:lnTo>
                  <a:pt x="446489" y="0"/>
                </a:lnTo>
                <a:lnTo>
                  <a:pt x="446489" y="446490"/>
                </a:lnTo>
                <a:lnTo>
                  <a:pt x="0" y="4464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65720" y="2429642"/>
            <a:ext cx="480585" cy="480585"/>
          </a:xfrm>
          <a:custGeom>
            <a:avLst/>
            <a:gdLst/>
            <a:ahLst/>
            <a:cxnLst/>
            <a:rect r="r" b="b" t="t" l="l"/>
            <a:pathLst>
              <a:path h="480585" w="480585">
                <a:moveTo>
                  <a:pt x="0" y="0"/>
                </a:moveTo>
                <a:lnTo>
                  <a:pt x="480585" y="0"/>
                </a:lnTo>
                <a:lnTo>
                  <a:pt x="480585" y="480585"/>
                </a:lnTo>
                <a:lnTo>
                  <a:pt x="0" y="4805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480481" y="3003574"/>
            <a:ext cx="390137" cy="390137"/>
          </a:xfrm>
          <a:custGeom>
            <a:avLst/>
            <a:gdLst/>
            <a:ahLst/>
            <a:cxnLst/>
            <a:rect r="r" b="b" t="t" l="l"/>
            <a:pathLst>
              <a:path h="390137" w="390137">
                <a:moveTo>
                  <a:pt x="0" y="0"/>
                </a:moveTo>
                <a:lnTo>
                  <a:pt x="390137" y="0"/>
                </a:lnTo>
                <a:lnTo>
                  <a:pt x="390137" y="390136"/>
                </a:lnTo>
                <a:lnTo>
                  <a:pt x="0" y="3901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675549" y="3393710"/>
            <a:ext cx="390137" cy="390137"/>
          </a:xfrm>
          <a:custGeom>
            <a:avLst/>
            <a:gdLst/>
            <a:ahLst/>
            <a:cxnLst/>
            <a:rect r="r" b="b" t="t" l="l"/>
            <a:pathLst>
              <a:path h="390137" w="390137">
                <a:moveTo>
                  <a:pt x="0" y="0"/>
                </a:moveTo>
                <a:lnTo>
                  <a:pt x="390137" y="0"/>
                </a:lnTo>
                <a:lnTo>
                  <a:pt x="390137" y="390137"/>
                </a:lnTo>
                <a:lnTo>
                  <a:pt x="0" y="3901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770125" y="3730928"/>
            <a:ext cx="403923" cy="403923"/>
          </a:xfrm>
          <a:custGeom>
            <a:avLst/>
            <a:gdLst/>
            <a:ahLst/>
            <a:cxnLst/>
            <a:rect r="r" b="b" t="t" l="l"/>
            <a:pathLst>
              <a:path h="403923" w="403923">
                <a:moveTo>
                  <a:pt x="0" y="0"/>
                </a:moveTo>
                <a:lnTo>
                  <a:pt x="403923" y="0"/>
                </a:lnTo>
                <a:lnTo>
                  <a:pt x="403923" y="403923"/>
                </a:lnTo>
                <a:lnTo>
                  <a:pt x="0" y="4039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870618" y="4134851"/>
            <a:ext cx="403923" cy="403923"/>
          </a:xfrm>
          <a:custGeom>
            <a:avLst/>
            <a:gdLst/>
            <a:ahLst/>
            <a:cxnLst/>
            <a:rect r="r" b="b" t="t" l="l"/>
            <a:pathLst>
              <a:path h="403923" w="403923">
                <a:moveTo>
                  <a:pt x="0" y="0"/>
                </a:moveTo>
                <a:lnTo>
                  <a:pt x="403923" y="0"/>
                </a:lnTo>
                <a:lnTo>
                  <a:pt x="403923" y="403923"/>
                </a:lnTo>
                <a:lnTo>
                  <a:pt x="0" y="4039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972086" y="4562770"/>
            <a:ext cx="403923" cy="403923"/>
          </a:xfrm>
          <a:custGeom>
            <a:avLst/>
            <a:gdLst/>
            <a:ahLst/>
            <a:cxnLst/>
            <a:rect r="r" b="b" t="t" l="l"/>
            <a:pathLst>
              <a:path h="403923" w="403923">
                <a:moveTo>
                  <a:pt x="0" y="0"/>
                </a:moveTo>
                <a:lnTo>
                  <a:pt x="403923" y="0"/>
                </a:lnTo>
                <a:lnTo>
                  <a:pt x="403923" y="403922"/>
                </a:lnTo>
                <a:lnTo>
                  <a:pt x="0" y="4039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123018" y="2669934"/>
            <a:ext cx="830604" cy="830604"/>
          </a:xfrm>
          <a:custGeom>
            <a:avLst/>
            <a:gdLst/>
            <a:ahLst/>
            <a:cxnLst/>
            <a:rect r="r" b="b" t="t" l="l"/>
            <a:pathLst>
              <a:path h="830604" w="830604">
                <a:moveTo>
                  <a:pt x="0" y="0"/>
                </a:moveTo>
                <a:lnTo>
                  <a:pt x="830604" y="0"/>
                </a:lnTo>
                <a:lnTo>
                  <a:pt x="830604" y="830604"/>
                </a:lnTo>
                <a:lnTo>
                  <a:pt x="0" y="8306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123018" y="4091331"/>
            <a:ext cx="830604" cy="830604"/>
          </a:xfrm>
          <a:custGeom>
            <a:avLst/>
            <a:gdLst/>
            <a:ahLst/>
            <a:cxnLst/>
            <a:rect r="r" b="b" t="t" l="l"/>
            <a:pathLst>
              <a:path h="830604" w="830604">
                <a:moveTo>
                  <a:pt x="0" y="0"/>
                </a:moveTo>
                <a:lnTo>
                  <a:pt x="830604" y="0"/>
                </a:lnTo>
                <a:lnTo>
                  <a:pt x="830604" y="830604"/>
                </a:lnTo>
                <a:lnTo>
                  <a:pt x="0" y="8306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123018" y="5625179"/>
            <a:ext cx="830604" cy="830604"/>
          </a:xfrm>
          <a:custGeom>
            <a:avLst/>
            <a:gdLst/>
            <a:ahLst/>
            <a:cxnLst/>
            <a:rect r="r" b="b" t="t" l="l"/>
            <a:pathLst>
              <a:path h="830604" w="830604">
                <a:moveTo>
                  <a:pt x="0" y="0"/>
                </a:moveTo>
                <a:lnTo>
                  <a:pt x="830604" y="0"/>
                </a:lnTo>
                <a:lnTo>
                  <a:pt x="830604" y="830604"/>
                </a:lnTo>
                <a:lnTo>
                  <a:pt x="0" y="8306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123018" y="7046333"/>
            <a:ext cx="830604" cy="830604"/>
          </a:xfrm>
          <a:custGeom>
            <a:avLst/>
            <a:gdLst/>
            <a:ahLst/>
            <a:cxnLst/>
            <a:rect r="r" b="b" t="t" l="l"/>
            <a:pathLst>
              <a:path h="830604" w="830604">
                <a:moveTo>
                  <a:pt x="0" y="0"/>
                </a:moveTo>
                <a:lnTo>
                  <a:pt x="830604" y="0"/>
                </a:lnTo>
                <a:lnTo>
                  <a:pt x="830604" y="830604"/>
                </a:lnTo>
                <a:lnTo>
                  <a:pt x="0" y="8306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4078856" y="7154841"/>
            <a:ext cx="5905214" cy="722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68"/>
              </a:lnSpc>
              <a:spcBef>
                <a:spcPct val="0"/>
              </a:spcBef>
            </a:pPr>
            <a:r>
              <a:rPr lang="en-US" sz="3691">
                <a:solidFill>
                  <a:srgbClr val="24232A"/>
                </a:solidFill>
                <a:latin typeface="Agrandir"/>
                <a:ea typeface="Agrandir"/>
                <a:cs typeface="Agrandir"/>
                <a:sym typeface="Agrandir"/>
              </a:rPr>
              <a:t>Molars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078856" y="2830520"/>
            <a:ext cx="5905214" cy="722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68"/>
              </a:lnSpc>
              <a:spcBef>
                <a:spcPct val="0"/>
              </a:spcBef>
            </a:pPr>
            <a:r>
              <a:rPr lang="en-US" sz="3691">
                <a:solidFill>
                  <a:srgbClr val="24232A"/>
                </a:solidFill>
                <a:latin typeface="Agrandir"/>
                <a:ea typeface="Agrandir"/>
                <a:cs typeface="Agrandir"/>
                <a:sym typeface="Agrandir"/>
              </a:rPr>
              <a:t>Canines</a:t>
            </a:r>
          </a:p>
        </p:txBody>
      </p:sp>
      <p:sp>
        <p:nvSpPr>
          <p:cNvPr name="Freeform 20" id="20" descr="Textured Risograph Yellow Orange Blob"/>
          <p:cNvSpPr/>
          <p:nvPr/>
        </p:nvSpPr>
        <p:spPr>
          <a:xfrm flipH="false" flipV="false" rot="0">
            <a:off x="14644003" y="7461635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4078856" y="4224788"/>
            <a:ext cx="5905214" cy="722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68"/>
              </a:lnSpc>
              <a:spcBef>
                <a:spcPct val="0"/>
              </a:spcBef>
            </a:pPr>
            <a:r>
              <a:rPr lang="en-US" sz="3691">
                <a:solidFill>
                  <a:srgbClr val="24232A"/>
                </a:solidFill>
                <a:latin typeface="Agrandir"/>
                <a:ea typeface="Agrandir"/>
                <a:cs typeface="Agrandir"/>
                <a:sym typeface="Agrandir"/>
              </a:rPr>
              <a:t>Incisors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078856" y="5726410"/>
            <a:ext cx="5905214" cy="722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68"/>
              </a:lnSpc>
              <a:spcBef>
                <a:spcPct val="0"/>
              </a:spcBef>
            </a:pPr>
            <a:r>
              <a:rPr lang="en-US" sz="3691">
                <a:solidFill>
                  <a:srgbClr val="24232A"/>
                </a:solidFill>
                <a:latin typeface="Agrandir"/>
                <a:ea typeface="Agrandir"/>
                <a:cs typeface="Agrandir"/>
                <a:sym typeface="Agrandir"/>
              </a:rPr>
              <a:t>Premolars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865322" y="-632286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030111" y="4038568"/>
            <a:ext cx="6227779" cy="2200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55"/>
              </a:lnSpc>
            </a:pPr>
            <a:r>
              <a:rPr lang="en-US" sz="7505">
                <a:solidFill>
                  <a:srgbClr val="000000"/>
                </a:solidFill>
                <a:latin typeface="FlatBread"/>
                <a:ea typeface="FlatBread"/>
                <a:cs typeface="FlatBread"/>
                <a:sym typeface="FlatBread"/>
              </a:rPr>
              <a:t>ONE FINAL QUESTION!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57235" y="5738625"/>
            <a:ext cx="4588030" cy="4029727"/>
            <a:chOff x="0" y="0"/>
            <a:chExt cx="5254126" cy="461476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3516603" y="6453700"/>
            <a:ext cx="1069294" cy="717586"/>
            <a:chOff x="0" y="0"/>
            <a:chExt cx="946231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795659" y="5738625"/>
            <a:ext cx="4588030" cy="4029727"/>
            <a:chOff x="0" y="0"/>
            <a:chExt cx="5254126" cy="461476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8548506" y="6453700"/>
            <a:ext cx="1069294" cy="717586"/>
            <a:chOff x="0" y="0"/>
            <a:chExt cx="946231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1834082" y="5738625"/>
            <a:ext cx="4588030" cy="4029727"/>
            <a:chOff x="0" y="0"/>
            <a:chExt cx="5254126" cy="461476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593450" y="6453700"/>
            <a:ext cx="1069294" cy="717586"/>
            <a:chOff x="0" y="0"/>
            <a:chExt cx="946231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57235" y="2577226"/>
            <a:ext cx="14658404" cy="2947811"/>
            <a:chOff x="0" y="0"/>
            <a:chExt cx="6350000" cy="127698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1276988"/>
            </a:xfrm>
            <a:custGeom>
              <a:avLst/>
              <a:gdLst/>
              <a:ahLst/>
              <a:cxnLst/>
              <a:rect r="r" b="b" t="t" l="l"/>
              <a:pathLst>
                <a:path h="1276988" w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1276988"/>
                  </a:lnTo>
                  <a:lnTo>
                    <a:pt x="0" y="1276988"/>
                  </a:lnTo>
                  <a:close/>
                </a:path>
              </a:pathLst>
            </a:custGeom>
            <a:blipFill>
              <a:blip r:embed="rId11"/>
              <a:stretch>
                <a:fillRect l="0" t="-115651" r="0" b="-115651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2097177" y="7802997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Stomach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510083" y="6454648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129079" y="7802997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Mouth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548506" y="6422124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174023" y="7802997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Intestines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586929" y="6422124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344223" y="1877137"/>
            <a:ext cx="13737948" cy="700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87"/>
              </a:lnSpc>
              <a:spcBef>
                <a:spcPct val="0"/>
              </a:spcBef>
            </a:pPr>
            <a:r>
              <a:rPr lang="en-US" b="true" sz="48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What is the first stage of the digestive system?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57235" y="5738625"/>
            <a:ext cx="4588030" cy="4029727"/>
            <a:chOff x="0" y="0"/>
            <a:chExt cx="5254126" cy="461476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11B1B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3516603" y="6453700"/>
            <a:ext cx="1069294" cy="717586"/>
            <a:chOff x="0" y="0"/>
            <a:chExt cx="946231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795659" y="5738625"/>
            <a:ext cx="4588030" cy="4029727"/>
            <a:chOff x="0" y="0"/>
            <a:chExt cx="5254126" cy="461476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59AA32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8548506" y="6453700"/>
            <a:ext cx="1069294" cy="717586"/>
            <a:chOff x="0" y="0"/>
            <a:chExt cx="946231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1834082" y="5738625"/>
            <a:ext cx="4588030" cy="4029727"/>
            <a:chOff x="0" y="0"/>
            <a:chExt cx="5254126" cy="461476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11B1B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593450" y="6453700"/>
            <a:ext cx="1069294" cy="717586"/>
            <a:chOff x="0" y="0"/>
            <a:chExt cx="946231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57235" y="2577226"/>
            <a:ext cx="14658404" cy="2947811"/>
            <a:chOff x="0" y="0"/>
            <a:chExt cx="6350000" cy="127698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1276988"/>
            </a:xfrm>
            <a:custGeom>
              <a:avLst/>
              <a:gdLst/>
              <a:ahLst/>
              <a:cxnLst/>
              <a:rect r="r" b="b" t="t" l="l"/>
              <a:pathLst>
                <a:path h="1276988" w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1276988"/>
                  </a:lnTo>
                  <a:lnTo>
                    <a:pt x="0" y="1276988"/>
                  </a:lnTo>
                  <a:close/>
                </a:path>
              </a:pathLst>
            </a:custGeom>
            <a:blipFill>
              <a:blip r:embed="rId11"/>
              <a:stretch>
                <a:fillRect l="0" t="-50893" r="0" b="-180408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3341537" y="6119042"/>
            <a:ext cx="1419427" cy="1419427"/>
          </a:xfrm>
          <a:custGeom>
            <a:avLst/>
            <a:gdLst/>
            <a:ahLst/>
            <a:cxnLst/>
            <a:rect r="r" b="b" t="t" l="l"/>
            <a:pathLst>
              <a:path h="1419427" w="1419427">
                <a:moveTo>
                  <a:pt x="0" y="0"/>
                </a:moveTo>
                <a:lnTo>
                  <a:pt x="1419427" y="0"/>
                </a:lnTo>
                <a:lnTo>
                  <a:pt x="1419427" y="1419426"/>
                </a:lnTo>
                <a:lnTo>
                  <a:pt x="0" y="14194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510083" y="6454648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548506" y="6422124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3422039" y="6119042"/>
            <a:ext cx="1419427" cy="1419427"/>
          </a:xfrm>
          <a:custGeom>
            <a:avLst/>
            <a:gdLst/>
            <a:ahLst/>
            <a:cxnLst/>
            <a:rect r="r" b="b" t="t" l="l"/>
            <a:pathLst>
              <a:path h="1419427" w="1419427">
                <a:moveTo>
                  <a:pt x="0" y="0"/>
                </a:moveTo>
                <a:lnTo>
                  <a:pt x="1419427" y="0"/>
                </a:lnTo>
                <a:lnTo>
                  <a:pt x="1419427" y="1419426"/>
                </a:lnTo>
                <a:lnTo>
                  <a:pt x="0" y="14194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3586929" y="6422124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859415" y="1324687"/>
            <a:ext cx="14556225" cy="1252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The answer is the Mouth! </a:t>
            </a:r>
          </a:p>
          <a:p>
            <a:pPr algn="ctr" marL="0" indent="0" lvl="0">
              <a:lnSpc>
                <a:spcPts val="4387"/>
              </a:lnSpc>
              <a:spcBef>
                <a:spcPct val="0"/>
              </a:spcBef>
            </a:pPr>
            <a:r>
              <a:rPr lang="en-US" b="true" sz="48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Well done if you got it right!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097177" y="7802997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Stomach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129079" y="7802997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Mouth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174023" y="7802997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Intestines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98625" y="1344775"/>
            <a:ext cx="2533672" cy="2533662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47560" t="0" r="-4756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267712" y="7190264"/>
            <a:ext cx="7036110" cy="2533662"/>
            <a:chOff x="0" y="0"/>
            <a:chExt cx="9381480" cy="3378216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3378230" cy="3378216"/>
              <a:chOff x="0" y="0"/>
              <a:chExt cx="6350000" cy="6349975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49975"/>
              </a:xfrm>
              <a:custGeom>
                <a:avLst/>
                <a:gdLst/>
                <a:ahLst/>
                <a:cxnLst/>
                <a:rect r="r" b="b" t="t" l="l"/>
                <a:pathLst>
                  <a:path h="6349975" w="6350000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54458" t="-43742" r="-65395" b="-40661"/>
                </a:stretch>
              </a:blip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3822730" y="622608"/>
              <a:ext cx="5558750" cy="20949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74"/>
                </a:lnSpc>
              </a:pPr>
              <a:r>
                <a:rPr lang="en-US" sz="2267" spc="-56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Your </a:t>
              </a:r>
              <a:r>
                <a:rPr lang="en-US" b="true" sz="2267" spc="-5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tongue </a:t>
              </a:r>
              <a:r>
                <a:rPr lang="en-US" sz="2267" spc="-56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helps to move food around in mouth and push your food to the back of your mouth to be swallowed.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98625" y="4307876"/>
            <a:ext cx="7036110" cy="2533662"/>
            <a:chOff x="0" y="0"/>
            <a:chExt cx="9381480" cy="337821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3378230" cy="3378216"/>
              <a:chOff x="0" y="0"/>
              <a:chExt cx="6350000" cy="634997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49975"/>
              </a:xfrm>
              <a:custGeom>
                <a:avLst/>
                <a:gdLst/>
                <a:ahLst/>
                <a:cxnLst/>
                <a:rect r="r" b="b" t="t" l="l"/>
                <a:pathLst>
                  <a:path h="6349975" w="6350000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5912" t="0" r="-44181" b="0"/>
                </a:stretch>
              </a:blip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3822730" y="355908"/>
              <a:ext cx="5558750" cy="26283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74"/>
                </a:lnSpc>
              </a:pPr>
              <a:r>
                <a:rPr lang="en-US" b="true" sz="2267" spc="-5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Saliva </a:t>
              </a:r>
              <a:r>
                <a:rPr lang="en-US" sz="2267" spc="-56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 your mouth mixed with your food to moisten it, which also contains an enzyme (called amylase) which helps break carbohydrates into sugar.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135071" y="2876903"/>
            <a:ext cx="7476933" cy="4750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05"/>
              </a:lnSpc>
            </a:pPr>
            <a:r>
              <a:rPr lang="en-US" b="true" sz="8187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Your mouth is where digestion begins!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134759" y="2029428"/>
            <a:ext cx="4169063" cy="1126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22"/>
              </a:lnSpc>
            </a:pPr>
            <a:r>
              <a:rPr lang="en-US" sz="2159" spc="-5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</a:t>
            </a:r>
            <a:r>
              <a:rPr lang="en-US" b="true" sz="2159" spc="-5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teeth </a:t>
            </a:r>
            <a:r>
              <a:rPr lang="en-US" sz="2159" spc="-5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help grasp, tear, rip and crush up your food into smaller pieces</a:t>
            </a:r>
          </a:p>
        </p:txBody>
      </p:sp>
      <p:sp>
        <p:nvSpPr>
          <p:cNvPr name="Freeform 14" id="14" descr="Textured Risograph Curl Doodle  "/>
          <p:cNvSpPr/>
          <p:nvPr/>
        </p:nvSpPr>
        <p:spPr>
          <a:xfrm flipH="false" flipV="false" rot="0">
            <a:off x="-865322" y="-632286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 descr="Textured Risograph Yellow Orange Blob"/>
          <p:cNvSpPr/>
          <p:nvPr/>
        </p:nvSpPr>
        <p:spPr>
          <a:xfrm flipH="false" flipV="false" rot="0">
            <a:off x="14554976" y="7522782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865322" y="-632286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030111" y="2990818"/>
            <a:ext cx="6227779" cy="4295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55"/>
              </a:lnSpc>
            </a:pPr>
            <a:r>
              <a:rPr lang="en-US" sz="7505">
                <a:solidFill>
                  <a:srgbClr val="000000"/>
                </a:solidFill>
                <a:latin typeface="FlatBread"/>
                <a:ea typeface="FlatBread"/>
                <a:cs typeface="FlatBread"/>
                <a:sym typeface="FlatBread"/>
              </a:rPr>
              <a:t>NOW GO AND WATCH VIDEO 2!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865322" y="-632286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030111" y="4562443"/>
            <a:ext cx="6227779" cy="1152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55"/>
              </a:lnSpc>
            </a:pPr>
            <a:r>
              <a:rPr lang="en-US" sz="7505">
                <a:solidFill>
                  <a:srgbClr val="000000"/>
                </a:solidFill>
                <a:latin typeface="FlatBread"/>
                <a:ea typeface="FlatBread"/>
                <a:cs typeface="FlatBread"/>
                <a:sym typeface="FlatBread"/>
              </a:rPr>
              <a:t>TEETH QUIZ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57235" y="2278580"/>
            <a:ext cx="14658404" cy="2947811"/>
            <a:chOff x="0" y="0"/>
            <a:chExt cx="6350000" cy="12769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1276988"/>
            </a:xfrm>
            <a:custGeom>
              <a:avLst/>
              <a:gdLst/>
              <a:ahLst/>
              <a:cxnLst/>
              <a:rect r="r" b="b" t="t" l="l"/>
              <a:pathLst>
                <a:path h="1276988" w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1276988"/>
                  </a:lnTo>
                  <a:lnTo>
                    <a:pt x="0" y="1276988"/>
                  </a:lnTo>
                  <a:close/>
                </a:path>
              </a:pathLst>
            </a:custGeom>
            <a:blipFill>
              <a:blip r:embed="rId2"/>
              <a:stretch>
                <a:fillRect l="0" t="-115651" r="0" b="-11565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463253" y="1129300"/>
            <a:ext cx="5246370" cy="524637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757" t="0" r="-25757" b="0"/>
              </a:stretch>
            </a:blipFill>
          </p:spPr>
        </p:sp>
      </p:grpSp>
      <p:sp>
        <p:nvSpPr>
          <p:cNvPr name="Freeform 6" id="6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757235" y="5879723"/>
            <a:ext cx="4588030" cy="4029727"/>
            <a:chOff x="0" y="0"/>
            <a:chExt cx="5254126" cy="461476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3516603" y="6594798"/>
            <a:ext cx="1069294" cy="717586"/>
            <a:chOff x="0" y="0"/>
            <a:chExt cx="946231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6795659" y="5879723"/>
            <a:ext cx="4588030" cy="4029727"/>
            <a:chOff x="0" y="0"/>
            <a:chExt cx="5254126" cy="461476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548506" y="6594798"/>
            <a:ext cx="1069294" cy="717586"/>
            <a:chOff x="0" y="0"/>
            <a:chExt cx="946231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834082" y="5879723"/>
            <a:ext cx="4588030" cy="4029727"/>
            <a:chOff x="0" y="0"/>
            <a:chExt cx="5254126" cy="46147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3593450" y="6594798"/>
            <a:ext cx="1069294" cy="717586"/>
            <a:chOff x="0" y="0"/>
            <a:chExt cx="946231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7659782" y="1749355"/>
            <a:ext cx="2846743" cy="4016568"/>
          </a:xfrm>
          <a:custGeom>
            <a:avLst/>
            <a:gdLst/>
            <a:ahLst/>
            <a:cxnLst/>
            <a:rect r="r" b="b" t="t" l="l"/>
            <a:pathLst>
              <a:path h="4016568" w="2846743">
                <a:moveTo>
                  <a:pt x="0" y="0"/>
                </a:moveTo>
                <a:lnTo>
                  <a:pt x="2846742" y="0"/>
                </a:lnTo>
                <a:lnTo>
                  <a:pt x="2846742" y="4016568"/>
                </a:lnTo>
                <a:lnTo>
                  <a:pt x="0" y="40165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5260327">
            <a:off x="9257559" y="2225367"/>
            <a:ext cx="720483" cy="433600"/>
          </a:xfrm>
          <a:custGeom>
            <a:avLst/>
            <a:gdLst/>
            <a:ahLst/>
            <a:cxnLst/>
            <a:rect r="r" b="b" t="t" l="l"/>
            <a:pathLst>
              <a:path h="433600" w="720483">
                <a:moveTo>
                  <a:pt x="0" y="0"/>
                </a:moveTo>
                <a:lnTo>
                  <a:pt x="720482" y="0"/>
                </a:lnTo>
                <a:lnTo>
                  <a:pt x="720482" y="433599"/>
                </a:lnTo>
                <a:lnTo>
                  <a:pt x="0" y="4335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9767542">
            <a:off x="9845921" y="1903498"/>
            <a:ext cx="993295" cy="538863"/>
          </a:xfrm>
          <a:custGeom>
            <a:avLst/>
            <a:gdLst/>
            <a:ahLst/>
            <a:cxnLst/>
            <a:rect r="r" b="b" t="t" l="l"/>
            <a:pathLst>
              <a:path h="538863" w="993295">
                <a:moveTo>
                  <a:pt x="0" y="0"/>
                </a:moveTo>
                <a:lnTo>
                  <a:pt x="993295" y="0"/>
                </a:lnTo>
                <a:lnTo>
                  <a:pt x="993295" y="538862"/>
                </a:lnTo>
                <a:lnTo>
                  <a:pt x="0" y="5388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097177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Incisor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510083" y="6595746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129079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Molar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548506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174023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Canine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586929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859415" y="661145"/>
            <a:ext cx="14556225" cy="974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Can you identify this tooth?</a:t>
            </a:r>
          </a:p>
          <a:p>
            <a:pPr algn="ctr" marL="0" indent="0" lvl="0">
              <a:lnSpc>
                <a:spcPts val="2497"/>
              </a:lnSpc>
              <a:spcBef>
                <a:spcPct val="0"/>
              </a:spcBef>
            </a:pPr>
            <a:r>
              <a:rPr lang="en-US" b="true" sz="27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Hint - This tooth help with the cutting and chopping of food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57235" y="2577226"/>
            <a:ext cx="14658404" cy="2947811"/>
            <a:chOff x="0" y="0"/>
            <a:chExt cx="6350000" cy="127698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1276988"/>
            </a:xfrm>
            <a:custGeom>
              <a:avLst/>
              <a:gdLst/>
              <a:ahLst/>
              <a:cxnLst/>
              <a:rect r="r" b="b" t="t" l="l"/>
              <a:pathLst>
                <a:path h="1276988" w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1276988"/>
                  </a:lnTo>
                  <a:lnTo>
                    <a:pt x="0" y="1276988"/>
                  </a:lnTo>
                  <a:close/>
                </a:path>
              </a:pathLst>
            </a:custGeom>
            <a:blipFill>
              <a:blip r:embed="rId11"/>
              <a:stretch>
                <a:fillRect l="0" t="-14022" r="0" b="-14022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757235" y="5879723"/>
            <a:ext cx="4588030" cy="4029727"/>
            <a:chOff x="0" y="0"/>
            <a:chExt cx="5254126" cy="46147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9F192A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516603" y="6594798"/>
            <a:ext cx="1069294" cy="717586"/>
            <a:chOff x="0" y="0"/>
            <a:chExt cx="946231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795659" y="5879723"/>
            <a:ext cx="4588030" cy="4029727"/>
            <a:chOff x="0" y="0"/>
            <a:chExt cx="5254126" cy="46147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9F192A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548506" y="6594798"/>
            <a:ext cx="1069294" cy="717586"/>
            <a:chOff x="0" y="0"/>
            <a:chExt cx="946231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1834082" y="5879723"/>
            <a:ext cx="4588030" cy="4029727"/>
            <a:chOff x="0" y="0"/>
            <a:chExt cx="5254126" cy="461476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59AA32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593450" y="6594798"/>
            <a:ext cx="1069294" cy="717586"/>
            <a:chOff x="0" y="0"/>
            <a:chExt cx="946231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0" y="0"/>
            <a:ext cx="2796557" cy="2796557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 l="0" t="-39674" r="-9745" b="-25047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859415" y="838911"/>
            <a:ext cx="14556225" cy="173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The answer is canines! </a:t>
            </a:r>
          </a:p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Well done if you got it right!</a:t>
            </a:r>
          </a:p>
          <a:p>
            <a:pPr algn="ctr">
              <a:lnSpc>
                <a:spcPts val="2137"/>
              </a:lnSpc>
            </a:pPr>
            <a:r>
              <a:rPr lang="en-US" sz="23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Canines are great for</a:t>
            </a:r>
            <a:r>
              <a:rPr lang="en-US" sz="23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 biting and tearing food... </a:t>
            </a:r>
          </a:p>
          <a:p>
            <a:pPr algn="ctr" marL="0" indent="0" lvl="0">
              <a:lnSpc>
                <a:spcPts val="2137"/>
              </a:lnSpc>
              <a:spcBef>
                <a:spcPct val="0"/>
              </a:spcBef>
            </a:pPr>
            <a:r>
              <a:rPr lang="en-US" b="true" sz="23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You might recognise some animals have large canines, like lions and dogs!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097177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Incisor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510083" y="6595746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129079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Molar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548506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174023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Canine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586929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57235" y="1129300"/>
            <a:ext cx="14658404" cy="5246370"/>
            <a:chOff x="0" y="0"/>
            <a:chExt cx="19544539" cy="699516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1532373"/>
              <a:ext cx="19544539" cy="3930415"/>
              <a:chOff x="0" y="0"/>
              <a:chExt cx="6350000" cy="1276988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1276988"/>
              </a:xfrm>
              <a:custGeom>
                <a:avLst/>
                <a:gdLst/>
                <a:ahLst/>
                <a:cxnLst/>
                <a:rect r="r" b="b" t="t" l="l"/>
                <a:pathLst>
                  <a:path h="1276988" w="6350000">
                    <a:moveTo>
                      <a:pt x="0" y="0"/>
                    </a:moveTo>
                    <a:lnTo>
                      <a:pt x="6350000" y="0"/>
                    </a:lnTo>
                    <a:lnTo>
                      <a:pt x="6350000" y="1276988"/>
                    </a:lnTo>
                    <a:lnTo>
                      <a:pt x="0" y="1276988"/>
                    </a:lnTo>
                    <a:close/>
                  </a:path>
                </a:pathLst>
              </a:custGeom>
              <a:blipFill>
                <a:blip r:embed="rId2"/>
                <a:stretch>
                  <a:fillRect l="0" t="-115651" r="0" b="-115651"/>
                </a:stretch>
              </a:blip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6274690" y="0"/>
              <a:ext cx="6995160" cy="6995160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5757" t="0" r="-25757" b="0"/>
                </a:stretch>
              </a:blipFill>
            </p:spPr>
          </p:sp>
        </p:grpSp>
      </p:grpSp>
      <p:sp>
        <p:nvSpPr>
          <p:cNvPr name="Freeform 7" id="7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757235" y="5879723"/>
            <a:ext cx="4588030" cy="4029727"/>
            <a:chOff x="0" y="0"/>
            <a:chExt cx="5254126" cy="46147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516603" y="6594798"/>
            <a:ext cx="1069294" cy="717586"/>
            <a:chOff x="0" y="0"/>
            <a:chExt cx="946231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795659" y="5879723"/>
            <a:ext cx="4588030" cy="4029727"/>
            <a:chOff x="0" y="0"/>
            <a:chExt cx="5254126" cy="461476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548506" y="6594798"/>
            <a:ext cx="1069294" cy="717586"/>
            <a:chOff x="0" y="0"/>
            <a:chExt cx="946231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1834082" y="5879723"/>
            <a:ext cx="4588030" cy="4029727"/>
            <a:chOff x="0" y="0"/>
            <a:chExt cx="5254126" cy="461476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593450" y="6594798"/>
            <a:ext cx="1069294" cy="717586"/>
            <a:chOff x="0" y="0"/>
            <a:chExt cx="9462310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7659782" y="1749355"/>
            <a:ext cx="2846743" cy="4016568"/>
          </a:xfrm>
          <a:custGeom>
            <a:avLst/>
            <a:gdLst/>
            <a:ahLst/>
            <a:cxnLst/>
            <a:rect r="r" b="b" t="t" l="l"/>
            <a:pathLst>
              <a:path h="4016568" w="2846743">
                <a:moveTo>
                  <a:pt x="0" y="0"/>
                </a:moveTo>
                <a:lnTo>
                  <a:pt x="2846742" y="0"/>
                </a:lnTo>
                <a:lnTo>
                  <a:pt x="2846742" y="4016568"/>
                </a:lnTo>
                <a:lnTo>
                  <a:pt x="0" y="40165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5260327">
            <a:off x="9544936" y="2939335"/>
            <a:ext cx="1000531" cy="602138"/>
          </a:xfrm>
          <a:custGeom>
            <a:avLst/>
            <a:gdLst/>
            <a:ahLst/>
            <a:cxnLst/>
            <a:rect r="r" b="b" t="t" l="l"/>
            <a:pathLst>
              <a:path h="602138" w="1000531">
                <a:moveTo>
                  <a:pt x="0" y="0"/>
                </a:moveTo>
                <a:lnTo>
                  <a:pt x="1000531" y="0"/>
                </a:lnTo>
                <a:lnTo>
                  <a:pt x="1000531" y="602138"/>
                </a:lnTo>
                <a:lnTo>
                  <a:pt x="0" y="6021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9767542">
            <a:off x="10332917" y="2712092"/>
            <a:ext cx="993295" cy="538863"/>
          </a:xfrm>
          <a:custGeom>
            <a:avLst/>
            <a:gdLst/>
            <a:ahLst/>
            <a:cxnLst/>
            <a:rect r="r" b="b" t="t" l="l"/>
            <a:pathLst>
              <a:path h="538863" w="993295">
                <a:moveTo>
                  <a:pt x="0" y="0"/>
                </a:moveTo>
                <a:lnTo>
                  <a:pt x="993295" y="0"/>
                </a:lnTo>
                <a:lnTo>
                  <a:pt x="993295" y="538862"/>
                </a:lnTo>
                <a:lnTo>
                  <a:pt x="0" y="5388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2097177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Premolars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510083" y="6595746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29079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Molar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548506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174023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Canine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586929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859415" y="661145"/>
            <a:ext cx="14556225" cy="974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Can you identify this tooth?</a:t>
            </a:r>
          </a:p>
          <a:p>
            <a:pPr algn="ctr" marL="0" indent="0" lvl="0">
              <a:lnSpc>
                <a:spcPts val="2497"/>
              </a:lnSpc>
              <a:spcBef>
                <a:spcPct val="0"/>
              </a:spcBef>
            </a:pPr>
            <a:r>
              <a:rPr lang="en-US" b="true" sz="27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Hint - This tooth helps us grind and crush food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57235" y="2577226"/>
            <a:ext cx="14658404" cy="2947811"/>
            <a:chOff x="0" y="0"/>
            <a:chExt cx="6350000" cy="127698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1276988"/>
            </a:xfrm>
            <a:custGeom>
              <a:avLst/>
              <a:gdLst/>
              <a:ahLst/>
              <a:cxnLst/>
              <a:rect r="r" b="b" t="t" l="l"/>
              <a:pathLst>
                <a:path h="1276988" w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1276988"/>
                  </a:lnTo>
                  <a:lnTo>
                    <a:pt x="0" y="1276988"/>
                  </a:lnTo>
                  <a:close/>
                </a:path>
              </a:pathLst>
            </a:custGeom>
            <a:blipFill>
              <a:blip r:embed="rId11"/>
              <a:stretch>
                <a:fillRect l="0" t="-14022" r="0" b="-14022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757235" y="5879723"/>
            <a:ext cx="4588030" cy="4029727"/>
            <a:chOff x="0" y="0"/>
            <a:chExt cx="5254126" cy="46147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9F192A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516603" y="6594798"/>
            <a:ext cx="1069294" cy="717586"/>
            <a:chOff x="0" y="0"/>
            <a:chExt cx="946231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795659" y="5879723"/>
            <a:ext cx="4588030" cy="4029727"/>
            <a:chOff x="0" y="0"/>
            <a:chExt cx="5254126" cy="46147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59AA32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548506" y="6594798"/>
            <a:ext cx="1069294" cy="717586"/>
            <a:chOff x="0" y="0"/>
            <a:chExt cx="946231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1834082" y="5879723"/>
            <a:ext cx="4588030" cy="4029727"/>
            <a:chOff x="0" y="0"/>
            <a:chExt cx="5254126" cy="461476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9F192A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593450" y="6594798"/>
            <a:ext cx="1069294" cy="717586"/>
            <a:chOff x="0" y="0"/>
            <a:chExt cx="946231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859415" y="838911"/>
            <a:ext cx="14556225" cy="173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The answer is Molars! </a:t>
            </a:r>
          </a:p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Well done if you got it right!</a:t>
            </a:r>
          </a:p>
          <a:p>
            <a:pPr algn="ctr">
              <a:lnSpc>
                <a:spcPts val="2137"/>
              </a:lnSpc>
            </a:pPr>
            <a:r>
              <a:rPr lang="en-US" sz="23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Molars</a:t>
            </a:r>
            <a:r>
              <a:rPr lang="en-US" sz="23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 are great for grinding up food, that's why they are so flat... </a:t>
            </a:r>
          </a:p>
          <a:p>
            <a:pPr algn="ctr" marL="0" indent="0" lvl="0">
              <a:lnSpc>
                <a:spcPts val="2137"/>
              </a:lnSpc>
              <a:spcBef>
                <a:spcPct val="0"/>
              </a:spcBef>
            </a:pPr>
            <a:r>
              <a:rPr lang="en-US" b="true" sz="23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You will be able to feel them with your tongue at the back of your mouth!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097177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 Molars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510083" y="6595746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129079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Molar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548506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174023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Canine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586929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57235" y="1129300"/>
            <a:ext cx="14658404" cy="5246370"/>
            <a:chOff x="0" y="0"/>
            <a:chExt cx="19544539" cy="699516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1532373"/>
              <a:ext cx="19544539" cy="3930415"/>
              <a:chOff x="0" y="0"/>
              <a:chExt cx="6350000" cy="1276988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1276988"/>
              </a:xfrm>
              <a:custGeom>
                <a:avLst/>
                <a:gdLst/>
                <a:ahLst/>
                <a:cxnLst/>
                <a:rect r="r" b="b" t="t" l="l"/>
                <a:pathLst>
                  <a:path h="1276988" w="6350000">
                    <a:moveTo>
                      <a:pt x="0" y="0"/>
                    </a:moveTo>
                    <a:lnTo>
                      <a:pt x="6350000" y="0"/>
                    </a:lnTo>
                    <a:lnTo>
                      <a:pt x="6350000" y="1276988"/>
                    </a:lnTo>
                    <a:lnTo>
                      <a:pt x="0" y="1276988"/>
                    </a:lnTo>
                    <a:close/>
                  </a:path>
                </a:pathLst>
              </a:custGeom>
              <a:blipFill>
                <a:blip r:embed="rId2"/>
                <a:stretch>
                  <a:fillRect l="0" t="-115651" r="0" b="-115651"/>
                </a:stretch>
              </a:blip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6274690" y="0"/>
              <a:ext cx="6995160" cy="6995160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5757" t="0" r="-25757" b="0"/>
                </a:stretch>
              </a:blipFill>
            </p:spPr>
          </p:sp>
        </p:grpSp>
      </p:grpSp>
      <p:sp>
        <p:nvSpPr>
          <p:cNvPr name="Freeform 7" id="7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757235" y="5879723"/>
            <a:ext cx="4588030" cy="4029727"/>
            <a:chOff x="0" y="0"/>
            <a:chExt cx="5254126" cy="46147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516603" y="6594798"/>
            <a:ext cx="1069294" cy="717586"/>
            <a:chOff x="0" y="0"/>
            <a:chExt cx="946231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795659" y="5879723"/>
            <a:ext cx="4588030" cy="4029727"/>
            <a:chOff x="0" y="0"/>
            <a:chExt cx="5254126" cy="461476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548506" y="6594798"/>
            <a:ext cx="1069294" cy="717586"/>
            <a:chOff x="0" y="0"/>
            <a:chExt cx="946231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1834082" y="5879723"/>
            <a:ext cx="4588030" cy="4029727"/>
            <a:chOff x="0" y="0"/>
            <a:chExt cx="5254126" cy="461476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593450" y="6594798"/>
            <a:ext cx="1069294" cy="717586"/>
            <a:chOff x="0" y="0"/>
            <a:chExt cx="9462310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7659782" y="1749355"/>
            <a:ext cx="2846743" cy="4016568"/>
          </a:xfrm>
          <a:custGeom>
            <a:avLst/>
            <a:gdLst/>
            <a:ahLst/>
            <a:cxnLst/>
            <a:rect r="r" b="b" t="t" l="l"/>
            <a:pathLst>
              <a:path h="4016568" w="2846743">
                <a:moveTo>
                  <a:pt x="0" y="0"/>
                </a:moveTo>
                <a:lnTo>
                  <a:pt x="2846742" y="0"/>
                </a:lnTo>
                <a:lnTo>
                  <a:pt x="2846742" y="4016568"/>
                </a:lnTo>
                <a:lnTo>
                  <a:pt x="0" y="40165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5260327">
            <a:off x="9412496" y="2480501"/>
            <a:ext cx="741367" cy="446168"/>
          </a:xfrm>
          <a:custGeom>
            <a:avLst/>
            <a:gdLst/>
            <a:ahLst/>
            <a:cxnLst/>
            <a:rect r="r" b="b" t="t" l="l"/>
            <a:pathLst>
              <a:path h="446168" w="741367">
                <a:moveTo>
                  <a:pt x="0" y="0"/>
                </a:moveTo>
                <a:lnTo>
                  <a:pt x="741367" y="0"/>
                </a:lnTo>
                <a:lnTo>
                  <a:pt x="741367" y="446167"/>
                </a:lnTo>
                <a:lnTo>
                  <a:pt x="0" y="4461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9767542">
            <a:off x="10137783" y="2307795"/>
            <a:ext cx="993295" cy="538863"/>
          </a:xfrm>
          <a:custGeom>
            <a:avLst/>
            <a:gdLst/>
            <a:ahLst/>
            <a:cxnLst/>
            <a:rect r="r" b="b" t="t" l="l"/>
            <a:pathLst>
              <a:path h="538863" w="993295">
                <a:moveTo>
                  <a:pt x="0" y="0"/>
                </a:moveTo>
                <a:lnTo>
                  <a:pt x="993295" y="0"/>
                </a:lnTo>
                <a:lnTo>
                  <a:pt x="993295" y="538862"/>
                </a:lnTo>
                <a:lnTo>
                  <a:pt x="0" y="5388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2097177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Premolar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510083" y="6595746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29079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Molar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548506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174023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Canine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586929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859415" y="661145"/>
            <a:ext cx="14556225" cy="974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Can you identify this tooth?</a:t>
            </a:r>
          </a:p>
          <a:p>
            <a:pPr algn="ctr" marL="0" indent="0" lvl="0">
              <a:lnSpc>
                <a:spcPts val="2497"/>
              </a:lnSpc>
              <a:spcBef>
                <a:spcPct val="0"/>
              </a:spcBef>
            </a:pPr>
            <a:r>
              <a:rPr lang="en-US" b="true" sz="27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Hint - This tooth helps us chew and crush food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57235" y="2577226"/>
            <a:ext cx="14658404" cy="2947811"/>
            <a:chOff x="0" y="0"/>
            <a:chExt cx="6350000" cy="127698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1276988"/>
            </a:xfrm>
            <a:custGeom>
              <a:avLst/>
              <a:gdLst/>
              <a:ahLst/>
              <a:cxnLst/>
              <a:rect r="r" b="b" t="t" l="l"/>
              <a:pathLst>
                <a:path h="1276988" w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1276988"/>
                  </a:lnTo>
                  <a:lnTo>
                    <a:pt x="0" y="1276988"/>
                  </a:lnTo>
                  <a:close/>
                </a:path>
              </a:pathLst>
            </a:custGeom>
            <a:blipFill>
              <a:blip r:embed="rId11"/>
              <a:stretch>
                <a:fillRect l="0" t="-14022" r="0" b="-14022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757235" y="5879723"/>
            <a:ext cx="4588030" cy="4029727"/>
            <a:chOff x="0" y="0"/>
            <a:chExt cx="5254126" cy="46147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59AA32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516603" y="6594798"/>
            <a:ext cx="1069294" cy="717586"/>
            <a:chOff x="0" y="0"/>
            <a:chExt cx="946231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795659" y="5879723"/>
            <a:ext cx="4588030" cy="4029727"/>
            <a:chOff x="0" y="0"/>
            <a:chExt cx="5254126" cy="46147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9F192A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548506" y="6594798"/>
            <a:ext cx="1069294" cy="717586"/>
            <a:chOff x="0" y="0"/>
            <a:chExt cx="946231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1834082" y="5879723"/>
            <a:ext cx="4588030" cy="4029727"/>
            <a:chOff x="0" y="0"/>
            <a:chExt cx="5254126" cy="461476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9F192A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593450" y="6594798"/>
            <a:ext cx="1069294" cy="717586"/>
            <a:chOff x="0" y="0"/>
            <a:chExt cx="946231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859415" y="1105611"/>
            <a:ext cx="14556225" cy="1471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The answer is Premolar! </a:t>
            </a:r>
          </a:p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Well done if you got it right!</a:t>
            </a:r>
          </a:p>
          <a:p>
            <a:pPr algn="ctr" marL="0" indent="0" lvl="0">
              <a:lnSpc>
                <a:spcPts val="2137"/>
              </a:lnSpc>
              <a:spcBef>
                <a:spcPct val="0"/>
              </a:spcBef>
            </a:pPr>
            <a:r>
              <a:rPr lang="en-US" b="true" sz="23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Premolars are also called ‘bicuspids’ and are located between your canines and molars!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097177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Premolar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510083" y="6595746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129079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Molar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548506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174023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Canine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586929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6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57235" y="1129300"/>
            <a:ext cx="14658404" cy="5246370"/>
            <a:chOff x="0" y="0"/>
            <a:chExt cx="19544539" cy="699516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1532373"/>
              <a:ext cx="19544539" cy="3930415"/>
              <a:chOff x="0" y="0"/>
              <a:chExt cx="6350000" cy="1276988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1276988"/>
              </a:xfrm>
              <a:custGeom>
                <a:avLst/>
                <a:gdLst/>
                <a:ahLst/>
                <a:cxnLst/>
                <a:rect r="r" b="b" t="t" l="l"/>
                <a:pathLst>
                  <a:path h="1276988" w="6350000">
                    <a:moveTo>
                      <a:pt x="0" y="0"/>
                    </a:moveTo>
                    <a:lnTo>
                      <a:pt x="6350000" y="0"/>
                    </a:lnTo>
                    <a:lnTo>
                      <a:pt x="6350000" y="1276988"/>
                    </a:lnTo>
                    <a:lnTo>
                      <a:pt x="0" y="1276988"/>
                    </a:lnTo>
                    <a:close/>
                  </a:path>
                </a:pathLst>
              </a:custGeom>
              <a:blipFill>
                <a:blip r:embed="rId2"/>
                <a:stretch>
                  <a:fillRect l="0" t="-115651" r="0" b="-115651"/>
                </a:stretch>
              </a:blip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6274690" y="0"/>
              <a:ext cx="6995160" cy="6995160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5757" t="0" r="-25757" b="0"/>
                </a:stretch>
              </a:blipFill>
            </p:spPr>
          </p:sp>
        </p:grpSp>
      </p:grpSp>
      <p:sp>
        <p:nvSpPr>
          <p:cNvPr name="Freeform 7" id="7" descr="Textured Risograph Curl Doodle  "/>
          <p:cNvSpPr/>
          <p:nvPr/>
        </p:nvSpPr>
        <p:spPr>
          <a:xfrm flipH="false" flipV="false" rot="0">
            <a:off x="-2029020" y="-725117"/>
            <a:ext cx="5834709" cy="4063079"/>
          </a:xfrm>
          <a:custGeom>
            <a:avLst/>
            <a:gdLst/>
            <a:ahLst/>
            <a:cxnLst/>
            <a:rect r="r" b="b" t="t" l="l"/>
            <a:pathLst>
              <a:path h="4063079" w="5834709">
                <a:moveTo>
                  <a:pt x="0" y="0"/>
                </a:moveTo>
                <a:lnTo>
                  <a:pt x="5834710" y="0"/>
                </a:lnTo>
                <a:lnTo>
                  <a:pt x="5834710" y="4063079"/>
                </a:lnTo>
                <a:lnTo>
                  <a:pt x="0" y="4063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 descr="Textured Risograph Yellow Orange Blob"/>
          <p:cNvSpPr/>
          <p:nvPr/>
        </p:nvSpPr>
        <p:spPr>
          <a:xfrm flipH="false" flipV="false" rot="0">
            <a:off x="14286695" y="6995426"/>
            <a:ext cx="4710767" cy="4753985"/>
          </a:xfrm>
          <a:custGeom>
            <a:avLst/>
            <a:gdLst/>
            <a:ahLst/>
            <a:cxnLst/>
            <a:rect r="r" b="b" t="t" l="l"/>
            <a:pathLst>
              <a:path h="4753985" w="4710767">
                <a:moveTo>
                  <a:pt x="0" y="0"/>
                </a:moveTo>
                <a:lnTo>
                  <a:pt x="4710768" y="0"/>
                </a:lnTo>
                <a:lnTo>
                  <a:pt x="4710768" y="4753986"/>
                </a:lnTo>
                <a:lnTo>
                  <a:pt x="0" y="4753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 descr="Textured Risograph Star Doodle  "/>
          <p:cNvSpPr/>
          <p:nvPr/>
        </p:nvSpPr>
        <p:spPr>
          <a:xfrm flipH="false" flipV="false" rot="0">
            <a:off x="16879447" y="2324146"/>
            <a:ext cx="1763716" cy="1983730"/>
          </a:xfrm>
          <a:custGeom>
            <a:avLst/>
            <a:gdLst/>
            <a:ahLst/>
            <a:cxnLst/>
            <a:rect r="r" b="b" t="t" l="l"/>
            <a:pathLst>
              <a:path h="1983730" w="1763716">
                <a:moveTo>
                  <a:pt x="0" y="0"/>
                </a:moveTo>
                <a:lnTo>
                  <a:pt x="1763716" y="0"/>
                </a:lnTo>
                <a:lnTo>
                  <a:pt x="1763716" y="1983730"/>
                </a:lnTo>
                <a:lnTo>
                  <a:pt x="0" y="1983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 descr="Textured Risograph Green Wide Blob  "/>
          <p:cNvSpPr/>
          <p:nvPr/>
        </p:nvSpPr>
        <p:spPr>
          <a:xfrm flipH="false" flipV="false" rot="0">
            <a:off x="-1454917" y="8051513"/>
            <a:ext cx="6424305" cy="4753985"/>
          </a:xfrm>
          <a:custGeom>
            <a:avLst/>
            <a:gdLst/>
            <a:ahLst/>
            <a:cxnLst/>
            <a:rect r="r" b="b" t="t" l="l"/>
            <a:pathLst>
              <a:path h="4753985" w="6424305">
                <a:moveTo>
                  <a:pt x="0" y="0"/>
                </a:moveTo>
                <a:lnTo>
                  <a:pt x="6424305" y="0"/>
                </a:lnTo>
                <a:lnTo>
                  <a:pt x="6424305" y="4753985"/>
                </a:lnTo>
                <a:lnTo>
                  <a:pt x="0" y="47539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710774" y="0"/>
            <a:ext cx="2577226" cy="2577226"/>
          </a:xfrm>
          <a:custGeom>
            <a:avLst/>
            <a:gdLst/>
            <a:ahLst/>
            <a:cxnLst/>
            <a:rect r="r" b="b" t="t" l="l"/>
            <a:pathLst>
              <a:path h="2577226" w="2577226">
                <a:moveTo>
                  <a:pt x="0" y="0"/>
                </a:moveTo>
                <a:lnTo>
                  <a:pt x="2577226" y="0"/>
                </a:lnTo>
                <a:lnTo>
                  <a:pt x="2577226" y="2577226"/>
                </a:lnTo>
                <a:lnTo>
                  <a:pt x="0" y="25772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757235" y="5879723"/>
            <a:ext cx="4588030" cy="4029727"/>
            <a:chOff x="0" y="0"/>
            <a:chExt cx="5254126" cy="46147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516603" y="6594798"/>
            <a:ext cx="1069294" cy="717586"/>
            <a:chOff x="0" y="0"/>
            <a:chExt cx="946231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795659" y="5879723"/>
            <a:ext cx="4588030" cy="4029727"/>
            <a:chOff x="0" y="0"/>
            <a:chExt cx="5254126" cy="461476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548506" y="6594798"/>
            <a:ext cx="1069294" cy="717586"/>
            <a:chOff x="0" y="0"/>
            <a:chExt cx="946231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1834082" y="5879723"/>
            <a:ext cx="4588030" cy="4029727"/>
            <a:chOff x="0" y="0"/>
            <a:chExt cx="5254126" cy="461476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254126" cy="4614767"/>
            </a:xfrm>
            <a:custGeom>
              <a:avLst/>
              <a:gdLst/>
              <a:ahLst/>
              <a:cxnLst/>
              <a:rect r="r" b="b" t="t" l="l"/>
              <a:pathLst>
                <a:path h="4614767" w="5254126">
                  <a:moveTo>
                    <a:pt x="5129666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29666" y="0"/>
                  </a:lnTo>
                  <a:cubicBezTo>
                    <a:pt x="5198246" y="0"/>
                    <a:pt x="5254126" y="55880"/>
                    <a:pt x="5254126" y="124460"/>
                  </a:cubicBezTo>
                  <a:lnTo>
                    <a:pt x="5254126" y="4490307"/>
                  </a:lnTo>
                  <a:cubicBezTo>
                    <a:pt x="5254126" y="4558887"/>
                    <a:pt x="5198246" y="4614767"/>
                    <a:pt x="5129666" y="4614767"/>
                  </a:cubicBezTo>
                  <a:close/>
                </a:path>
              </a:pathLst>
            </a:custGeom>
            <a:solidFill>
              <a:srgbClr val="D40169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593450" y="6594798"/>
            <a:ext cx="1069294" cy="717586"/>
            <a:chOff x="0" y="0"/>
            <a:chExt cx="9462310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4623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9462310">
                  <a:moveTo>
                    <a:pt x="4731155" y="0"/>
                  </a:moveTo>
                  <a:cubicBezTo>
                    <a:pt x="2118210" y="0"/>
                    <a:pt x="0" y="1421496"/>
                    <a:pt x="0" y="3175000"/>
                  </a:cubicBezTo>
                  <a:cubicBezTo>
                    <a:pt x="0" y="4928504"/>
                    <a:pt x="2118210" y="6350000"/>
                    <a:pt x="4731155" y="6350000"/>
                  </a:cubicBezTo>
                  <a:cubicBezTo>
                    <a:pt x="7344100" y="6350000"/>
                    <a:pt x="9462310" y="4928504"/>
                    <a:pt x="9462310" y="3175000"/>
                  </a:cubicBezTo>
                  <a:cubicBezTo>
                    <a:pt x="9462310" y="1421496"/>
                    <a:pt x="7344100" y="0"/>
                    <a:pt x="4731155" y="0"/>
                  </a:cubicBezTo>
                  <a:close/>
                </a:path>
              </a:pathLst>
            </a:custGeom>
            <a:solidFill>
              <a:srgbClr val="DFD6CA"/>
            </a:soli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7659782" y="1749355"/>
            <a:ext cx="2846743" cy="4016568"/>
          </a:xfrm>
          <a:custGeom>
            <a:avLst/>
            <a:gdLst/>
            <a:ahLst/>
            <a:cxnLst/>
            <a:rect r="r" b="b" t="t" l="l"/>
            <a:pathLst>
              <a:path h="4016568" w="2846743">
                <a:moveTo>
                  <a:pt x="0" y="0"/>
                </a:moveTo>
                <a:lnTo>
                  <a:pt x="2846742" y="0"/>
                </a:lnTo>
                <a:lnTo>
                  <a:pt x="2846742" y="4016568"/>
                </a:lnTo>
                <a:lnTo>
                  <a:pt x="0" y="40165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528643">
            <a:off x="8587069" y="1929700"/>
            <a:ext cx="959506" cy="577448"/>
          </a:xfrm>
          <a:custGeom>
            <a:avLst/>
            <a:gdLst/>
            <a:ahLst/>
            <a:cxnLst/>
            <a:rect r="r" b="b" t="t" l="l"/>
            <a:pathLst>
              <a:path h="577448" w="959506">
                <a:moveTo>
                  <a:pt x="0" y="0"/>
                </a:moveTo>
                <a:lnTo>
                  <a:pt x="959506" y="0"/>
                </a:lnTo>
                <a:lnTo>
                  <a:pt x="959506" y="577449"/>
                </a:lnTo>
                <a:lnTo>
                  <a:pt x="0" y="5774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9767542">
            <a:off x="9432730" y="1770421"/>
            <a:ext cx="993295" cy="538863"/>
          </a:xfrm>
          <a:custGeom>
            <a:avLst/>
            <a:gdLst/>
            <a:ahLst/>
            <a:cxnLst/>
            <a:rect r="r" b="b" t="t" l="l"/>
            <a:pathLst>
              <a:path h="538863" w="993295">
                <a:moveTo>
                  <a:pt x="0" y="0"/>
                </a:moveTo>
                <a:lnTo>
                  <a:pt x="993295" y="0"/>
                </a:lnTo>
                <a:lnTo>
                  <a:pt x="993295" y="538863"/>
                </a:lnTo>
                <a:lnTo>
                  <a:pt x="0" y="53886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2097177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Canine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510083" y="6595746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b="true" sz="3333" spc="-8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29079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Molar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548506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174023" y="7944095"/>
            <a:ext cx="3908147" cy="47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  <a:r>
              <a:rPr lang="en-US" b="true" sz="2839">
                <a:solidFill>
                  <a:srgbClr val="DFD6C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Incisor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586929" y="6563222"/>
            <a:ext cx="1069294" cy="62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34"/>
              </a:lnSpc>
              <a:spcBef>
                <a:spcPct val="0"/>
              </a:spcBef>
            </a:pPr>
            <a:r>
              <a:rPr lang="en-US" b="true" sz="3333" spc="-83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859415" y="661145"/>
            <a:ext cx="14556225" cy="974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4875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Can you identify this tooth?</a:t>
            </a:r>
          </a:p>
          <a:p>
            <a:pPr algn="ctr" marL="0" indent="0" lvl="0">
              <a:lnSpc>
                <a:spcPts val="2497"/>
              </a:lnSpc>
              <a:spcBef>
                <a:spcPct val="0"/>
              </a:spcBef>
            </a:pPr>
            <a:r>
              <a:rPr lang="en-US" b="true" sz="2775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Hint - This tooth help you cut into foods when you first take a bite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DAGT2L_lX9I</dc:identifier>
  <dcterms:modified xsi:type="dcterms:W3CDTF">2011-08-01T06:04:30Z</dcterms:modified>
  <cp:revision>1</cp:revision>
  <dc:title>Teeth Identification Quiz - Memory Retention Questions - Spotlight Session 2 </dc:title>
</cp:coreProperties>
</file>