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FlatBread" charset="1" panose="02000603000000000000"/>
      <p:regular r:id="rId18"/>
    </p:embeddedFont>
    <p:embeddedFont>
      <p:font typeface="Roboto Condensed" charset="1" panose="02000000000000000000"/>
      <p:regular r:id="rId19"/>
    </p:embeddedFont>
    <p:embeddedFont>
      <p:font typeface="Avenir Bold" charset="1" panose="020B0703020203020204"/>
      <p:regular r:id="rId20"/>
    </p:embeddedFont>
    <p:embeddedFont>
      <p:font typeface="Open Sans Bold" charset="1" panose="020B0806030504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15.jpe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24.pn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png" Type="http://schemas.openxmlformats.org/officeDocument/2006/relationships/image"/><Relationship Id="rId20" Target="../media/image33.png" Type="http://schemas.openxmlformats.org/officeDocument/2006/relationships/image"/><Relationship Id="rId21" Target="../media/image34.svg" Type="http://schemas.openxmlformats.org/officeDocument/2006/relationships/image"/><Relationship Id="rId22" Target="../media/image35.png" Type="http://schemas.openxmlformats.org/officeDocument/2006/relationships/image"/><Relationship Id="rId23" Target="../media/image36.svg" Type="http://schemas.openxmlformats.org/officeDocument/2006/relationships/image"/><Relationship Id="rId24" Target="../media/image37.png" Type="http://schemas.openxmlformats.org/officeDocument/2006/relationships/image"/><Relationship Id="rId25" Target="../media/image38.svg" Type="http://schemas.openxmlformats.org/officeDocument/2006/relationships/image"/><Relationship Id="rId26" Target="../media/image39.png" Type="http://schemas.openxmlformats.org/officeDocument/2006/relationships/image"/><Relationship Id="rId27" Target="../media/image40.svg" Type="http://schemas.openxmlformats.org/officeDocument/2006/relationships/image"/><Relationship Id="rId28" Target="../media/image41.png" Type="http://schemas.openxmlformats.org/officeDocument/2006/relationships/image"/><Relationship Id="rId29" Target="../media/image42.svg" Type="http://schemas.openxmlformats.org/officeDocument/2006/relationships/image"/><Relationship Id="rId3" Target="../media/image2.svg" Type="http://schemas.openxmlformats.org/officeDocument/2006/relationships/image"/><Relationship Id="rId30" Target="../media/image43.png" Type="http://schemas.openxmlformats.org/officeDocument/2006/relationships/image"/><Relationship Id="rId31" Target="../media/image44.svg" Type="http://schemas.openxmlformats.org/officeDocument/2006/relationships/image"/><Relationship Id="rId32" Target="../media/image45.png" Type="http://schemas.openxmlformats.org/officeDocument/2006/relationships/image"/><Relationship Id="rId33" Target="../media/image46.svg" Type="http://schemas.openxmlformats.org/officeDocument/2006/relationships/image"/><Relationship Id="rId34" Target="../media/image47.png" Type="http://schemas.openxmlformats.org/officeDocument/2006/relationships/image"/><Relationship Id="rId35" Target="../media/image48.svg" Type="http://schemas.openxmlformats.org/officeDocument/2006/relationships/image"/><Relationship Id="rId36" Target="../media/image49.png" Type="http://schemas.openxmlformats.org/officeDocument/2006/relationships/image"/><Relationship Id="rId37" Target="../media/image50.svg" Type="http://schemas.openxmlformats.org/officeDocument/2006/relationships/image"/><Relationship Id="rId38" Target="../media/image51.png" Type="http://schemas.openxmlformats.org/officeDocument/2006/relationships/image"/><Relationship Id="rId39" Target="../media/image5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3.png" Type="http://schemas.openxmlformats.org/officeDocument/2006/relationships/image"/><Relationship Id="rId12" Target="../media/image4.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1.jpeg" Type="http://schemas.openxmlformats.org/officeDocument/2006/relationships/image"/><Relationship Id="rId8" Target="../media/image12.pn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15.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3.png" Type="http://schemas.openxmlformats.org/officeDocument/2006/relationships/image"/><Relationship Id="rId12" Target="../media/image4.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1.jpeg" Type="http://schemas.openxmlformats.org/officeDocument/2006/relationships/image"/><Relationship Id="rId8" Target="../media/image12.png" Type="http://schemas.openxmlformats.org/officeDocument/2006/relationships/image"/><Relationship Id="rId9"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15.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3.png" Type="http://schemas.openxmlformats.org/officeDocument/2006/relationships/image"/><Relationship Id="rId12" Target="../media/image4.svg" Type="http://schemas.openxmlformats.org/officeDocument/2006/relationships/image"/><Relationship Id="rId13" Target="../media/image18.png" Type="http://schemas.openxmlformats.org/officeDocument/2006/relationships/image"/><Relationship Id="rId14"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1.jpeg" Type="http://schemas.openxmlformats.org/officeDocument/2006/relationships/image"/><Relationship Id="rId8" Target="../media/image12.png" Type="http://schemas.openxmlformats.org/officeDocument/2006/relationships/image"/><Relationship Id="rId9"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15.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3.png" Type="http://schemas.openxmlformats.org/officeDocument/2006/relationships/image"/><Relationship Id="rId12" Target="../media/image4.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1.jpeg" Type="http://schemas.openxmlformats.org/officeDocument/2006/relationships/image"/><Relationship Id="rId8" Target="../media/image12.pn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865322" y="-632286"/>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10"/>
            <a:stretch>
              <a:fillRect l="0" t="0" r="0" b="0"/>
            </a:stretch>
          </a:blipFill>
        </p:spPr>
      </p:sp>
      <p:grpSp>
        <p:nvGrpSpPr>
          <p:cNvPr name="Group 7" id="7"/>
          <p:cNvGrpSpPr/>
          <p:nvPr/>
        </p:nvGrpSpPr>
        <p:grpSpPr>
          <a:xfrm rot="0">
            <a:off x="1943100" y="1993705"/>
            <a:ext cx="6448853" cy="6299589"/>
            <a:chOff x="0" y="0"/>
            <a:chExt cx="4828540" cy="4716780"/>
          </a:xfrm>
        </p:grpSpPr>
        <p:sp>
          <p:nvSpPr>
            <p:cNvPr name="Freeform 8" id="8"/>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11"/>
              <a:stretch>
                <a:fillRect l="-8340" t="0" r="-8340" b="0"/>
              </a:stretch>
            </a:blipFill>
          </p:spPr>
        </p:sp>
      </p:grpSp>
      <p:sp>
        <p:nvSpPr>
          <p:cNvPr name="TextBox 9" id="9"/>
          <p:cNvSpPr txBox="true"/>
          <p:nvPr/>
        </p:nvSpPr>
        <p:spPr>
          <a:xfrm rot="0">
            <a:off x="9144000" y="3032626"/>
            <a:ext cx="6227779" cy="2200339"/>
          </a:xfrm>
          <a:prstGeom prst="rect">
            <a:avLst/>
          </a:prstGeom>
        </p:spPr>
        <p:txBody>
          <a:bodyPr anchor="t" rtlCol="false" tIns="0" lIns="0" bIns="0" rIns="0">
            <a:spAutoFit/>
          </a:bodyPr>
          <a:lstStyle/>
          <a:p>
            <a:pPr algn="l" marL="0" indent="0" lvl="0">
              <a:lnSpc>
                <a:spcPts val="8255"/>
              </a:lnSpc>
            </a:pPr>
            <a:r>
              <a:rPr lang="en-US" b="true" sz="7505" strike="noStrike" u="none">
                <a:solidFill>
                  <a:srgbClr val="000000"/>
                </a:solidFill>
                <a:latin typeface="FlatBread"/>
                <a:ea typeface="FlatBread"/>
                <a:cs typeface="FlatBread"/>
                <a:sym typeface="FlatBread"/>
              </a:rPr>
              <a:t>CAN YOU REMEMBER?</a:t>
            </a:r>
          </a:p>
        </p:txBody>
      </p:sp>
      <p:sp>
        <p:nvSpPr>
          <p:cNvPr name="TextBox 10" id="10"/>
          <p:cNvSpPr txBox="true"/>
          <p:nvPr/>
        </p:nvSpPr>
        <p:spPr>
          <a:xfrm rot="0">
            <a:off x="9144000" y="5359565"/>
            <a:ext cx="5807001" cy="2045437"/>
          </a:xfrm>
          <a:prstGeom prst="rect">
            <a:avLst/>
          </a:prstGeom>
        </p:spPr>
        <p:txBody>
          <a:bodyPr anchor="t" rtlCol="false" tIns="0" lIns="0" bIns="0" rIns="0">
            <a:spAutoFit/>
          </a:bodyPr>
          <a:lstStyle/>
          <a:p>
            <a:pPr algn="l">
              <a:lnSpc>
                <a:spcPts val="3284"/>
              </a:lnSpc>
            </a:pPr>
            <a:r>
              <a:rPr lang="en-US" sz="2346">
                <a:solidFill>
                  <a:srgbClr val="000000"/>
                </a:solidFill>
                <a:latin typeface="Roboto Condensed"/>
                <a:ea typeface="Roboto Condensed"/>
                <a:cs typeface="Roboto Condensed"/>
                <a:sym typeface="Roboto Condensed"/>
              </a:rPr>
              <a:t>Let’s see if we can test your memory, and see if you can remember some of the key points from the videos.</a:t>
            </a:r>
            <a:r>
              <a:rPr lang="en-US" sz="2346">
                <a:solidFill>
                  <a:srgbClr val="000000"/>
                </a:solidFill>
                <a:latin typeface="Roboto Condensed"/>
                <a:ea typeface="Roboto Condensed"/>
                <a:cs typeface="Roboto Condensed"/>
                <a:sym typeface="Roboto Condensed"/>
              </a:rPr>
              <a:t> </a:t>
            </a:r>
          </a:p>
          <a:p>
            <a:pPr algn="l">
              <a:lnSpc>
                <a:spcPts val="3284"/>
              </a:lnSpc>
            </a:pPr>
            <a:r>
              <a:rPr lang="en-US" sz="2346">
                <a:solidFill>
                  <a:srgbClr val="000000"/>
                </a:solidFill>
                <a:latin typeface="Roboto Condensed"/>
                <a:ea typeface="Roboto Condensed"/>
                <a:cs typeface="Roboto Condensed"/>
                <a:sym typeface="Roboto Condensed"/>
              </a:rPr>
              <a:t>Then you will expand on your knowledge!</a:t>
            </a:r>
          </a:p>
          <a:p>
            <a:pPr algn="l" marL="0" indent="0" lvl="0">
              <a:lnSpc>
                <a:spcPts val="3284"/>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sp>
        <p:nvSpPr>
          <p:cNvPr name="Freeform 5" id="5"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1757235" y="5879723"/>
            <a:ext cx="4588030" cy="4029727"/>
            <a:chOff x="0" y="0"/>
            <a:chExt cx="5254126" cy="4614767"/>
          </a:xfrm>
        </p:grpSpPr>
        <p:sp>
          <p:nvSpPr>
            <p:cNvPr name="Freeform 8" id="8"/>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9" id="9"/>
          <p:cNvGrpSpPr/>
          <p:nvPr/>
        </p:nvGrpSpPr>
        <p:grpSpPr>
          <a:xfrm rot="0">
            <a:off x="3516603" y="6594798"/>
            <a:ext cx="1069294" cy="717586"/>
            <a:chOff x="0" y="0"/>
            <a:chExt cx="9462310" cy="6350000"/>
          </a:xfrm>
        </p:grpSpPr>
        <p:sp>
          <p:nvSpPr>
            <p:cNvPr name="Freeform 10" id="10"/>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1" id="11"/>
          <p:cNvGrpSpPr/>
          <p:nvPr/>
        </p:nvGrpSpPr>
        <p:grpSpPr>
          <a:xfrm rot="0">
            <a:off x="6795659"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13" id="13"/>
          <p:cNvGrpSpPr/>
          <p:nvPr/>
        </p:nvGrpSpPr>
        <p:grpSpPr>
          <a:xfrm rot="0">
            <a:off x="8548506"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11834082"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59AA32"/>
            </a:solidFill>
          </p:spPr>
        </p:sp>
      </p:grpSp>
      <p:grpSp>
        <p:nvGrpSpPr>
          <p:cNvPr name="Group 17" id="17"/>
          <p:cNvGrpSpPr/>
          <p:nvPr/>
        </p:nvGrpSpPr>
        <p:grpSpPr>
          <a:xfrm rot="0">
            <a:off x="13593450"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9" id="19"/>
          <p:cNvGrpSpPr/>
          <p:nvPr/>
        </p:nvGrpSpPr>
        <p:grpSpPr>
          <a:xfrm rot="0">
            <a:off x="1757235" y="2577226"/>
            <a:ext cx="14658404" cy="2947811"/>
            <a:chOff x="0" y="0"/>
            <a:chExt cx="6350000" cy="1276988"/>
          </a:xfrm>
        </p:grpSpPr>
        <p:sp>
          <p:nvSpPr>
            <p:cNvPr name="Freeform 20" id="20"/>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11"/>
              <a:stretch>
                <a:fillRect l="0" t="-14022" r="0" b="-14022"/>
              </a:stretch>
            </a:blipFill>
          </p:spPr>
        </p:sp>
      </p:grpSp>
      <p:sp>
        <p:nvSpPr>
          <p:cNvPr name="Freeform 21" id="21"/>
          <p:cNvSpPr/>
          <p:nvPr/>
        </p:nvSpPr>
        <p:spPr>
          <a:xfrm flipH="false" flipV="false" rot="0">
            <a:off x="272641" y="599631"/>
            <a:ext cx="2262546" cy="2738331"/>
          </a:xfrm>
          <a:custGeom>
            <a:avLst/>
            <a:gdLst/>
            <a:ahLst/>
            <a:cxnLst/>
            <a:rect r="r" b="b" t="t" l="l"/>
            <a:pathLst>
              <a:path h="2738331" w="2262546">
                <a:moveTo>
                  <a:pt x="0" y="0"/>
                </a:moveTo>
                <a:lnTo>
                  <a:pt x="2262546" y="0"/>
                </a:lnTo>
                <a:lnTo>
                  <a:pt x="2262546" y="2738331"/>
                </a:lnTo>
                <a:lnTo>
                  <a:pt x="0" y="273833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2" id="22"/>
          <p:cNvSpPr txBox="true"/>
          <p:nvPr/>
        </p:nvSpPr>
        <p:spPr>
          <a:xfrm rot="0">
            <a:off x="1859415" y="838911"/>
            <a:ext cx="14556225" cy="1738315"/>
          </a:xfrm>
          <a:prstGeom prst="rect">
            <a:avLst/>
          </a:prstGeom>
        </p:spPr>
        <p:txBody>
          <a:bodyPr anchor="t" rtlCol="false" tIns="0" lIns="0" bIns="0" rIns="0">
            <a:spAutoFit/>
          </a:bodyPr>
          <a:lstStyle/>
          <a:p>
            <a:pPr algn="ctr">
              <a:lnSpc>
                <a:spcPts val="4387"/>
              </a:lnSpc>
            </a:pPr>
            <a:r>
              <a:rPr lang="en-US" sz="4875" b="true">
                <a:solidFill>
                  <a:srgbClr val="000000"/>
                </a:solidFill>
                <a:latin typeface="Avenir Bold"/>
                <a:ea typeface="Avenir Bold"/>
                <a:cs typeface="Avenir Bold"/>
                <a:sym typeface="Avenir Bold"/>
              </a:rPr>
              <a:t>The answer is Oesophagus! </a:t>
            </a:r>
          </a:p>
          <a:p>
            <a:pPr algn="ctr">
              <a:lnSpc>
                <a:spcPts val="4387"/>
              </a:lnSpc>
            </a:pPr>
            <a:r>
              <a:rPr lang="en-US" sz="4875" b="true">
                <a:solidFill>
                  <a:srgbClr val="000000"/>
                </a:solidFill>
                <a:latin typeface="Avenir Bold"/>
                <a:ea typeface="Avenir Bold"/>
                <a:cs typeface="Avenir Bold"/>
                <a:sym typeface="Avenir Bold"/>
              </a:rPr>
              <a:t>Well done if you got it right!</a:t>
            </a:r>
          </a:p>
          <a:p>
            <a:pPr algn="ctr">
              <a:lnSpc>
                <a:spcPts val="2137"/>
              </a:lnSpc>
            </a:pPr>
            <a:r>
              <a:rPr lang="en-US" sz="2375" b="true">
                <a:solidFill>
                  <a:srgbClr val="000000"/>
                </a:solidFill>
                <a:latin typeface="Avenir Bold"/>
                <a:ea typeface="Avenir Bold"/>
                <a:cs typeface="Avenir Bold"/>
                <a:sym typeface="Avenir Bold"/>
              </a:rPr>
              <a:t>The oesophagus is a long pipe that connects your mouth and stomach.</a:t>
            </a:r>
          </a:p>
          <a:p>
            <a:pPr algn="ctr" marL="0" indent="0" lvl="0">
              <a:lnSpc>
                <a:spcPts val="2137"/>
              </a:lnSpc>
              <a:spcBef>
                <a:spcPct val="0"/>
              </a:spcBef>
            </a:pPr>
            <a:r>
              <a:rPr lang="en-US" b="true" sz="2375">
                <a:solidFill>
                  <a:srgbClr val="000000"/>
                </a:solidFill>
                <a:latin typeface="Avenir Bold"/>
                <a:ea typeface="Avenir Bold"/>
                <a:cs typeface="Avenir Bold"/>
                <a:sym typeface="Avenir Bold"/>
              </a:rPr>
              <a:t>Food will move through the oesophagus in peristalsis movements.</a:t>
            </a:r>
          </a:p>
        </p:txBody>
      </p:sp>
      <p:sp>
        <p:nvSpPr>
          <p:cNvPr name="TextBox 23" id="23"/>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4" id="24"/>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25" id="25"/>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sp>
        <p:nvSpPr>
          <p:cNvPr name="TextBox 26" id="26"/>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Mouth</a:t>
            </a:r>
          </a:p>
        </p:txBody>
      </p:sp>
      <p:sp>
        <p:nvSpPr>
          <p:cNvPr name="TextBox 27" id="27"/>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Anus</a:t>
            </a:r>
          </a:p>
        </p:txBody>
      </p:sp>
      <p:sp>
        <p:nvSpPr>
          <p:cNvPr name="TextBox 28" id="28"/>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Oesophagus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865322" y="-632286"/>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Yellow Orange Blob"/>
          <p:cNvSpPr/>
          <p:nvPr/>
        </p:nvSpPr>
        <p:spPr>
          <a:xfrm flipH="false" flipV="false" rot="0">
            <a:off x="14508527" y="7656232"/>
            <a:ext cx="4710767" cy="4753985"/>
          </a:xfrm>
          <a:custGeom>
            <a:avLst/>
            <a:gdLst/>
            <a:ahLst/>
            <a:cxnLst/>
            <a:rect r="r" b="b" t="t" l="l"/>
            <a:pathLst>
              <a:path h="4753985" w="4710767">
                <a:moveTo>
                  <a:pt x="0" y="0"/>
                </a:moveTo>
                <a:lnTo>
                  <a:pt x="4710767" y="0"/>
                </a:lnTo>
                <a:lnTo>
                  <a:pt x="4710767" y="4753985"/>
                </a:lnTo>
                <a:lnTo>
                  <a:pt x="0" y="47539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Textured Risograph Star Doodle  "/>
          <p:cNvSpPr/>
          <p:nvPr/>
        </p:nvSpPr>
        <p:spPr>
          <a:xfrm flipH="false" flipV="false" rot="0">
            <a:off x="17281925" y="2188384"/>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10"/>
            <a:stretch>
              <a:fillRect l="0" t="0" r="0" b="0"/>
            </a:stretch>
          </a:blipFill>
        </p:spPr>
      </p:sp>
      <p:sp>
        <p:nvSpPr>
          <p:cNvPr name="Freeform 7" id="7"/>
          <p:cNvSpPr/>
          <p:nvPr/>
        </p:nvSpPr>
        <p:spPr>
          <a:xfrm flipH="false" flipV="false" rot="0">
            <a:off x="10469764" y="0"/>
            <a:ext cx="5212869" cy="10297025"/>
          </a:xfrm>
          <a:custGeom>
            <a:avLst/>
            <a:gdLst/>
            <a:ahLst/>
            <a:cxnLst/>
            <a:rect r="r" b="b" t="t" l="l"/>
            <a:pathLst>
              <a:path h="10297025" w="5212869">
                <a:moveTo>
                  <a:pt x="0" y="0"/>
                </a:moveTo>
                <a:lnTo>
                  <a:pt x="5212869" y="0"/>
                </a:lnTo>
                <a:lnTo>
                  <a:pt x="5212869" y="10297025"/>
                </a:lnTo>
                <a:lnTo>
                  <a:pt x="0" y="10297025"/>
                </a:lnTo>
                <a:lnTo>
                  <a:pt x="0" y="0"/>
                </a:lnTo>
                <a:close/>
              </a:path>
            </a:pathLst>
          </a:custGeom>
          <a:blipFill>
            <a:blip r:embed="rId11"/>
            <a:stretch>
              <a:fillRect l="0" t="0" r="0" b="0"/>
            </a:stretch>
          </a:blipFill>
        </p:spPr>
      </p:sp>
      <p:sp>
        <p:nvSpPr>
          <p:cNvPr name="Freeform 8" id="8"/>
          <p:cNvSpPr/>
          <p:nvPr/>
        </p:nvSpPr>
        <p:spPr>
          <a:xfrm flipH="false" flipV="false" rot="0">
            <a:off x="11459073" y="1792272"/>
            <a:ext cx="565918" cy="565918"/>
          </a:xfrm>
          <a:custGeom>
            <a:avLst/>
            <a:gdLst/>
            <a:ahLst/>
            <a:cxnLst/>
            <a:rect r="r" b="b" t="t" l="l"/>
            <a:pathLst>
              <a:path h="565918" w="565918">
                <a:moveTo>
                  <a:pt x="0" y="0"/>
                </a:moveTo>
                <a:lnTo>
                  <a:pt x="565917" y="0"/>
                </a:lnTo>
                <a:lnTo>
                  <a:pt x="565917" y="565918"/>
                </a:lnTo>
                <a:lnTo>
                  <a:pt x="0" y="56591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3356507" y="2929967"/>
            <a:ext cx="565918" cy="565918"/>
          </a:xfrm>
          <a:custGeom>
            <a:avLst/>
            <a:gdLst/>
            <a:ahLst/>
            <a:cxnLst/>
            <a:rect r="r" b="b" t="t" l="l"/>
            <a:pathLst>
              <a:path h="565918" w="565918">
                <a:moveTo>
                  <a:pt x="0" y="0"/>
                </a:moveTo>
                <a:lnTo>
                  <a:pt x="565918" y="0"/>
                </a:lnTo>
                <a:lnTo>
                  <a:pt x="565918" y="565917"/>
                </a:lnTo>
                <a:lnTo>
                  <a:pt x="0" y="5659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4416421" y="5321588"/>
            <a:ext cx="565918" cy="565918"/>
          </a:xfrm>
          <a:custGeom>
            <a:avLst/>
            <a:gdLst/>
            <a:ahLst/>
            <a:cxnLst/>
            <a:rect r="r" b="b" t="t" l="l"/>
            <a:pathLst>
              <a:path h="565918" w="565918">
                <a:moveTo>
                  <a:pt x="0" y="0"/>
                </a:moveTo>
                <a:lnTo>
                  <a:pt x="565917" y="0"/>
                </a:lnTo>
                <a:lnTo>
                  <a:pt x="565917" y="565917"/>
                </a:lnTo>
                <a:lnTo>
                  <a:pt x="0" y="56591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2790590" y="7455250"/>
            <a:ext cx="565918" cy="565918"/>
          </a:xfrm>
          <a:custGeom>
            <a:avLst/>
            <a:gdLst/>
            <a:ahLst/>
            <a:cxnLst/>
            <a:rect r="r" b="b" t="t" l="l"/>
            <a:pathLst>
              <a:path h="565918" w="565918">
                <a:moveTo>
                  <a:pt x="0" y="0"/>
                </a:moveTo>
                <a:lnTo>
                  <a:pt x="565917" y="0"/>
                </a:lnTo>
                <a:lnTo>
                  <a:pt x="565917" y="565917"/>
                </a:lnTo>
                <a:lnTo>
                  <a:pt x="0" y="56591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0">
            <a:off x="11142868" y="7970715"/>
            <a:ext cx="599164" cy="599164"/>
          </a:xfrm>
          <a:custGeom>
            <a:avLst/>
            <a:gdLst/>
            <a:ahLst/>
            <a:cxnLst/>
            <a:rect r="r" b="b" t="t" l="l"/>
            <a:pathLst>
              <a:path h="599164" w="599164">
                <a:moveTo>
                  <a:pt x="0" y="0"/>
                </a:moveTo>
                <a:lnTo>
                  <a:pt x="599164" y="0"/>
                </a:lnTo>
                <a:lnTo>
                  <a:pt x="599164" y="599164"/>
                </a:lnTo>
                <a:lnTo>
                  <a:pt x="0" y="59916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2790590" y="9521562"/>
            <a:ext cx="670187" cy="670187"/>
          </a:xfrm>
          <a:custGeom>
            <a:avLst/>
            <a:gdLst/>
            <a:ahLst/>
            <a:cxnLst/>
            <a:rect r="r" b="b" t="t" l="l"/>
            <a:pathLst>
              <a:path h="670187" w="670187">
                <a:moveTo>
                  <a:pt x="0" y="0"/>
                </a:moveTo>
                <a:lnTo>
                  <a:pt x="670187" y="0"/>
                </a:lnTo>
                <a:lnTo>
                  <a:pt x="670187" y="670187"/>
                </a:lnTo>
                <a:lnTo>
                  <a:pt x="0" y="67018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grpSp>
        <p:nvGrpSpPr>
          <p:cNvPr name="Group 14" id="14"/>
          <p:cNvGrpSpPr/>
          <p:nvPr/>
        </p:nvGrpSpPr>
        <p:grpSpPr>
          <a:xfrm rot="0">
            <a:off x="8362511" y="1916317"/>
            <a:ext cx="3057335" cy="390916"/>
            <a:chOff x="0" y="0"/>
            <a:chExt cx="4076447" cy="521222"/>
          </a:xfrm>
        </p:grpSpPr>
        <p:sp>
          <p:nvSpPr>
            <p:cNvPr name="Freeform 15" id="15"/>
            <p:cNvSpPr/>
            <p:nvPr/>
          </p:nvSpPr>
          <p:spPr>
            <a:xfrm flipH="false" flipV="false" rot="0">
              <a:off x="1160521" y="0"/>
              <a:ext cx="2915926" cy="521222"/>
            </a:xfrm>
            <a:custGeom>
              <a:avLst/>
              <a:gdLst/>
              <a:ahLst/>
              <a:cxnLst/>
              <a:rect r="r" b="b" t="t" l="l"/>
              <a:pathLst>
                <a:path h="521222" w="2915926">
                  <a:moveTo>
                    <a:pt x="0" y="0"/>
                  </a:moveTo>
                  <a:lnTo>
                    <a:pt x="2915926" y="0"/>
                  </a:lnTo>
                  <a:lnTo>
                    <a:pt x="2915926" y="521222"/>
                  </a:lnTo>
                  <a:lnTo>
                    <a:pt x="0" y="521222"/>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6" id="16"/>
            <p:cNvSpPr/>
            <p:nvPr/>
          </p:nvSpPr>
          <p:spPr>
            <a:xfrm flipH="false" flipV="false" rot="0">
              <a:off x="0" y="218578"/>
              <a:ext cx="1284332" cy="84065"/>
            </a:xfrm>
            <a:custGeom>
              <a:avLst/>
              <a:gdLst/>
              <a:ahLst/>
              <a:cxnLst/>
              <a:rect r="r" b="b" t="t" l="l"/>
              <a:pathLst>
                <a:path h="84065" w="1284332">
                  <a:moveTo>
                    <a:pt x="0" y="0"/>
                  </a:moveTo>
                  <a:lnTo>
                    <a:pt x="1284332" y="0"/>
                  </a:lnTo>
                  <a:lnTo>
                    <a:pt x="1284332" y="84066"/>
                  </a:lnTo>
                  <a:lnTo>
                    <a:pt x="0" y="8406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grpSp>
      <p:grpSp>
        <p:nvGrpSpPr>
          <p:cNvPr name="Group 17" id="17"/>
          <p:cNvGrpSpPr/>
          <p:nvPr/>
        </p:nvGrpSpPr>
        <p:grpSpPr>
          <a:xfrm rot="0">
            <a:off x="8054883" y="8158012"/>
            <a:ext cx="3057335" cy="390916"/>
            <a:chOff x="0" y="0"/>
            <a:chExt cx="4076447" cy="521222"/>
          </a:xfrm>
        </p:grpSpPr>
        <p:sp>
          <p:nvSpPr>
            <p:cNvPr name="Freeform 18" id="18"/>
            <p:cNvSpPr/>
            <p:nvPr/>
          </p:nvSpPr>
          <p:spPr>
            <a:xfrm flipH="false" flipV="false" rot="0">
              <a:off x="1160521" y="0"/>
              <a:ext cx="2915926" cy="521222"/>
            </a:xfrm>
            <a:custGeom>
              <a:avLst/>
              <a:gdLst/>
              <a:ahLst/>
              <a:cxnLst/>
              <a:rect r="r" b="b" t="t" l="l"/>
              <a:pathLst>
                <a:path h="521222" w="2915926">
                  <a:moveTo>
                    <a:pt x="0" y="0"/>
                  </a:moveTo>
                  <a:lnTo>
                    <a:pt x="2915926" y="0"/>
                  </a:lnTo>
                  <a:lnTo>
                    <a:pt x="2915926" y="521222"/>
                  </a:lnTo>
                  <a:lnTo>
                    <a:pt x="0" y="521222"/>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9" id="19"/>
            <p:cNvSpPr/>
            <p:nvPr/>
          </p:nvSpPr>
          <p:spPr>
            <a:xfrm flipH="false" flipV="false" rot="0">
              <a:off x="0" y="218578"/>
              <a:ext cx="1284332" cy="84065"/>
            </a:xfrm>
            <a:custGeom>
              <a:avLst/>
              <a:gdLst/>
              <a:ahLst/>
              <a:cxnLst/>
              <a:rect r="r" b="b" t="t" l="l"/>
              <a:pathLst>
                <a:path h="84065" w="1284332">
                  <a:moveTo>
                    <a:pt x="0" y="0"/>
                  </a:moveTo>
                  <a:lnTo>
                    <a:pt x="1284332" y="0"/>
                  </a:lnTo>
                  <a:lnTo>
                    <a:pt x="1284332" y="84066"/>
                  </a:lnTo>
                  <a:lnTo>
                    <a:pt x="0" y="8406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grpSp>
      <p:sp>
        <p:nvSpPr>
          <p:cNvPr name="Freeform 20" id="20"/>
          <p:cNvSpPr/>
          <p:nvPr/>
        </p:nvSpPr>
        <p:spPr>
          <a:xfrm flipH="true" flipV="false" rot="0">
            <a:off x="14021361" y="3017467"/>
            <a:ext cx="2186944" cy="390916"/>
          </a:xfrm>
          <a:custGeom>
            <a:avLst/>
            <a:gdLst/>
            <a:ahLst/>
            <a:cxnLst/>
            <a:rect r="r" b="b" t="t" l="l"/>
            <a:pathLst>
              <a:path h="390916" w="2186944">
                <a:moveTo>
                  <a:pt x="2186944" y="0"/>
                </a:moveTo>
                <a:lnTo>
                  <a:pt x="0" y="0"/>
                </a:lnTo>
                <a:lnTo>
                  <a:pt x="0" y="390917"/>
                </a:lnTo>
                <a:lnTo>
                  <a:pt x="2186944" y="390917"/>
                </a:lnTo>
                <a:lnTo>
                  <a:pt x="2186944"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1" id="21"/>
          <p:cNvSpPr/>
          <p:nvPr/>
        </p:nvSpPr>
        <p:spPr>
          <a:xfrm flipH="false" flipV="false" rot="0">
            <a:off x="16169748" y="3181401"/>
            <a:ext cx="963249" cy="63049"/>
          </a:xfrm>
          <a:custGeom>
            <a:avLst/>
            <a:gdLst/>
            <a:ahLst/>
            <a:cxnLst/>
            <a:rect r="r" b="b" t="t" l="l"/>
            <a:pathLst>
              <a:path h="63049" w="963249">
                <a:moveTo>
                  <a:pt x="0" y="0"/>
                </a:moveTo>
                <a:lnTo>
                  <a:pt x="963249" y="0"/>
                </a:lnTo>
                <a:lnTo>
                  <a:pt x="963249" y="63049"/>
                </a:lnTo>
                <a:lnTo>
                  <a:pt x="0" y="6304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2" id="22"/>
          <p:cNvSpPr/>
          <p:nvPr/>
        </p:nvSpPr>
        <p:spPr>
          <a:xfrm flipH="true" flipV="false" rot="0">
            <a:off x="15052147" y="5409088"/>
            <a:ext cx="2186944" cy="390916"/>
          </a:xfrm>
          <a:custGeom>
            <a:avLst/>
            <a:gdLst/>
            <a:ahLst/>
            <a:cxnLst/>
            <a:rect r="r" b="b" t="t" l="l"/>
            <a:pathLst>
              <a:path h="390916" w="2186944">
                <a:moveTo>
                  <a:pt x="2186945" y="0"/>
                </a:moveTo>
                <a:lnTo>
                  <a:pt x="0" y="0"/>
                </a:lnTo>
                <a:lnTo>
                  <a:pt x="0" y="390917"/>
                </a:lnTo>
                <a:lnTo>
                  <a:pt x="2186945" y="390917"/>
                </a:lnTo>
                <a:lnTo>
                  <a:pt x="2186945"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23" id="23"/>
          <p:cNvSpPr/>
          <p:nvPr/>
        </p:nvSpPr>
        <p:spPr>
          <a:xfrm flipH="false" flipV="false" rot="0">
            <a:off x="17200535" y="5573022"/>
            <a:ext cx="963249" cy="63049"/>
          </a:xfrm>
          <a:custGeom>
            <a:avLst/>
            <a:gdLst/>
            <a:ahLst/>
            <a:cxnLst/>
            <a:rect r="r" b="b" t="t" l="l"/>
            <a:pathLst>
              <a:path h="63049" w="963249">
                <a:moveTo>
                  <a:pt x="0" y="0"/>
                </a:moveTo>
                <a:lnTo>
                  <a:pt x="963248" y="0"/>
                </a:lnTo>
                <a:lnTo>
                  <a:pt x="963248" y="63049"/>
                </a:lnTo>
                <a:lnTo>
                  <a:pt x="0" y="63049"/>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24" id="24"/>
          <p:cNvSpPr/>
          <p:nvPr/>
        </p:nvSpPr>
        <p:spPr>
          <a:xfrm flipH="true" flipV="false" rot="0">
            <a:off x="13460777" y="7542750"/>
            <a:ext cx="2186944" cy="390916"/>
          </a:xfrm>
          <a:custGeom>
            <a:avLst/>
            <a:gdLst/>
            <a:ahLst/>
            <a:cxnLst/>
            <a:rect r="r" b="b" t="t" l="l"/>
            <a:pathLst>
              <a:path h="390916" w="2186944">
                <a:moveTo>
                  <a:pt x="2186944" y="0"/>
                </a:moveTo>
                <a:lnTo>
                  <a:pt x="0" y="0"/>
                </a:lnTo>
                <a:lnTo>
                  <a:pt x="0" y="390917"/>
                </a:lnTo>
                <a:lnTo>
                  <a:pt x="2186944" y="390917"/>
                </a:lnTo>
                <a:lnTo>
                  <a:pt x="2186944"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5" id="25"/>
          <p:cNvSpPr/>
          <p:nvPr/>
        </p:nvSpPr>
        <p:spPr>
          <a:xfrm flipH="false" flipV="false" rot="0">
            <a:off x="15609164" y="7706684"/>
            <a:ext cx="963249" cy="63049"/>
          </a:xfrm>
          <a:custGeom>
            <a:avLst/>
            <a:gdLst/>
            <a:ahLst/>
            <a:cxnLst/>
            <a:rect r="r" b="b" t="t" l="l"/>
            <a:pathLst>
              <a:path h="63049" w="963249">
                <a:moveTo>
                  <a:pt x="0" y="0"/>
                </a:moveTo>
                <a:lnTo>
                  <a:pt x="963249" y="0"/>
                </a:lnTo>
                <a:lnTo>
                  <a:pt x="963249" y="63049"/>
                </a:lnTo>
                <a:lnTo>
                  <a:pt x="0" y="63049"/>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6" id="26"/>
          <p:cNvSpPr/>
          <p:nvPr/>
        </p:nvSpPr>
        <p:spPr>
          <a:xfrm flipH="true" flipV="false" rot="0">
            <a:off x="13559015" y="9659689"/>
            <a:ext cx="2186944" cy="390916"/>
          </a:xfrm>
          <a:custGeom>
            <a:avLst/>
            <a:gdLst/>
            <a:ahLst/>
            <a:cxnLst/>
            <a:rect r="r" b="b" t="t" l="l"/>
            <a:pathLst>
              <a:path h="390916" w="2186944">
                <a:moveTo>
                  <a:pt x="2186944" y="0"/>
                </a:moveTo>
                <a:lnTo>
                  <a:pt x="0" y="0"/>
                </a:lnTo>
                <a:lnTo>
                  <a:pt x="0" y="390916"/>
                </a:lnTo>
                <a:lnTo>
                  <a:pt x="2186944" y="390916"/>
                </a:lnTo>
                <a:lnTo>
                  <a:pt x="2186944"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7" id="27"/>
          <p:cNvSpPr/>
          <p:nvPr/>
        </p:nvSpPr>
        <p:spPr>
          <a:xfrm flipH="false" flipV="false" rot="0">
            <a:off x="15707402" y="9823623"/>
            <a:ext cx="963249" cy="63049"/>
          </a:xfrm>
          <a:custGeom>
            <a:avLst/>
            <a:gdLst/>
            <a:ahLst/>
            <a:cxnLst/>
            <a:rect r="r" b="b" t="t" l="l"/>
            <a:pathLst>
              <a:path h="63049" w="963249">
                <a:moveTo>
                  <a:pt x="0" y="0"/>
                </a:moveTo>
                <a:lnTo>
                  <a:pt x="963249" y="0"/>
                </a:lnTo>
                <a:lnTo>
                  <a:pt x="963249" y="63049"/>
                </a:lnTo>
                <a:lnTo>
                  <a:pt x="0" y="6304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8" id="28"/>
          <p:cNvSpPr/>
          <p:nvPr/>
        </p:nvSpPr>
        <p:spPr>
          <a:xfrm flipH="false" flipV="false" rot="0">
            <a:off x="16572413" y="9825131"/>
            <a:ext cx="963249" cy="63049"/>
          </a:xfrm>
          <a:custGeom>
            <a:avLst/>
            <a:gdLst/>
            <a:ahLst/>
            <a:cxnLst/>
            <a:rect r="r" b="b" t="t" l="l"/>
            <a:pathLst>
              <a:path h="63049" w="963249">
                <a:moveTo>
                  <a:pt x="0" y="0"/>
                </a:moveTo>
                <a:lnTo>
                  <a:pt x="963248" y="0"/>
                </a:lnTo>
                <a:lnTo>
                  <a:pt x="963248" y="63049"/>
                </a:lnTo>
                <a:lnTo>
                  <a:pt x="0" y="6304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9" id="29"/>
          <p:cNvSpPr/>
          <p:nvPr/>
        </p:nvSpPr>
        <p:spPr>
          <a:xfrm flipH="false" flipV="false" rot="0">
            <a:off x="16462647" y="7706684"/>
            <a:ext cx="963249" cy="63049"/>
          </a:xfrm>
          <a:custGeom>
            <a:avLst/>
            <a:gdLst/>
            <a:ahLst/>
            <a:cxnLst/>
            <a:rect r="r" b="b" t="t" l="l"/>
            <a:pathLst>
              <a:path h="63049" w="963249">
                <a:moveTo>
                  <a:pt x="0" y="0"/>
                </a:moveTo>
                <a:lnTo>
                  <a:pt x="963249" y="0"/>
                </a:lnTo>
                <a:lnTo>
                  <a:pt x="963249" y="63049"/>
                </a:lnTo>
                <a:lnTo>
                  <a:pt x="0" y="63049"/>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TextBox 30" id="30"/>
          <p:cNvSpPr txBox="true"/>
          <p:nvPr/>
        </p:nvSpPr>
        <p:spPr>
          <a:xfrm rot="0">
            <a:off x="9180936" y="1422702"/>
            <a:ext cx="1229469" cy="605790"/>
          </a:xfrm>
          <a:prstGeom prst="rect">
            <a:avLst/>
          </a:prstGeom>
        </p:spPr>
        <p:txBody>
          <a:bodyPr anchor="t" rtlCol="false" tIns="0" lIns="0" bIns="0" rIns="0">
            <a:spAutoFit/>
          </a:bodyPr>
          <a:lstStyle/>
          <a:p>
            <a:pPr algn="ctr">
              <a:lnSpc>
                <a:spcPts val="4409"/>
              </a:lnSpc>
            </a:pPr>
            <a:r>
              <a:rPr lang="en-US" sz="3150" b="true">
                <a:solidFill>
                  <a:srgbClr val="000000"/>
                </a:solidFill>
                <a:latin typeface="Avenir Bold"/>
                <a:ea typeface="Avenir Bold"/>
                <a:cs typeface="Avenir Bold"/>
                <a:sym typeface="Avenir Bold"/>
              </a:rPr>
              <a:t>Mouth</a:t>
            </a:r>
          </a:p>
        </p:txBody>
      </p:sp>
      <p:sp>
        <p:nvSpPr>
          <p:cNvPr name="TextBox 31" id="31"/>
          <p:cNvSpPr txBox="true"/>
          <p:nvPr/>
        </p:nvSpPr>
        <p:spPr>
          <a:xfrm rot="0">
            <a:off x="14603757" y="2498710"/>
            <a:ext cx="2370981" cy="681539"/>
          </a:xfrm>
          <a:prstGeom prst="rect">
            <a:avLst/>
          </a:prstGeom>
        </p:spPr>
        <p:txBody>
          <a:bodyPr anchor="t" rtlCol="false" tIns="0" lIns="0" bIns="0" rIns="0">
            <a:spAutoFit/>
          </a:bodyPr>
          <a:lstStyle/>
          <a:p>
            <a:pPr algn="ctr">
              <a:lnSpc>
                <a:spcPts val="5234"/>
              </a:lnSpc>
              <a:spcBef>
                <a:spcPct val="0"/>
              </a:spcBef>
            </a:pPr>
            <a:r>
              <a:rPr lang="en-US" b="true" sz="3333" spc="-83">
                <a:solidFill>
                  <a:srgbClr val="000000"/>
                </a:solidFill>
                <a:latin typeface="Avenir Bold"/>
                <a:ea typeface="Avenir Bold"/>
                <a:cs typeface="Avenir Bold"/>
                <a:sym typeface="Avenir Bold"/>
              </a:rPr>
              <a:t>Oesophagus</a:t>
            </a:r>
          </a:p>
        </p:txBody>
      </p:sp>
      <p:sp>
        <p:nvSpPr>
          <p:cNvPr name="TextBox 32" id="32"/>
          <p:cNvSpPr txBox="true"/>
          <p:nvPr/>
        </p:nvSpPr>
        <p:spPr>
          <a:xfrm rot="0">
            <a:off x="15853287" y="4890330"/>
            <a:ext cx="1634728" cy="681539"/>
          </a:xfrm>
          <a:prstGeom prst="rect">
            <a:avLst/>
          </a:prstGeom>
        </p:spPr>
        <p:txBody>
          <a:bodyPr anchor="t" rtlCol="false" tIns="0" lIns="0" bIns="0" rIns="0">
            <a:spAutoFit/>
          </a:bodyPr>
          <a:lstStyle/>
          <a:p>
            <a:pPr algn="ctr">
              <a:lnSpc>
                <a:spcPts val="5234"/>
              </a:lnSpc>
              <a:spcBef>
                <a:spcPct val="0"/>
              </a:spcBef>
            </a:pPr>
            <a:r>
              <a:rPr lang="en-US" b="true" sz="3333" spc="-83">
                <a:solidFill>
                  <a:srgbClr val="000000"/>
                </a:solidFill>
                <a:latin typeface="Avenir Bold"/>
                <a:ea typeface="Avenir Bold"/>
                <a:cs typeface="Avenir Bold"/>
                <a:sym typeface="Avenir Bold"/>
              </a:rPr>
              <a:t>Stomach</a:t>
            </a:r>
          </a:p>
        </p:txBody>
      </p:sp>
      <p:sp>
        <p:nvSpPr>
          <p:cNvPr name="TextBox 33" id="33"/>
          <p:cNvSpPr txBox="true"/>
          <p:nvPr/>
        </p:nvSpPr>
        <p:spPr>
          <a:xfrm rot="0">
            <a:off x="8180846" y="7588758"/>
            <a:ext cx="2805410" cy="681539"/>
          </a:xfrm>
          <a:prstGeom prst="rect">
            <a:avLst/>
          </a:prstGeom>
        </p:spPr>
        <p:txBody>
          <a:bodyPr anchor="t" rtlCol="false" tIns="0" lIns="0" bIns="0" rIns="0">
            <a:spAutoFit/>
          </a:bodyPr>
          <a:lstStyle/>
          <a:p>
            <a:pPr algn="ctr">
              <a:lnSpc>
                <a:spcPts val="5234"/>
              </a:lnSpc>
              <a:spcBef>
                <a:spcPct val="0"/>
              </a:spcBef>
            </a:pPr>
            <a:r>
              <a:rPr lang="en-US" b="true" sz="3333" spc="-83">
                <a:solidFill>
                  <a:srgbClr val="000000"/>
                </a:solidFill>
                <a:latin typeface="Avenir Bold"/>
                <a:ea typeface="Avenir Bold"/>
                <a:cs typeface="Avenir Bold"/>
                <a:sym typeface="Avenir Bold"/>
              </a:rPr>
              <a:t>Large Intestine</a:t>
            </a:r>
          </a:p>
        </p:txBody>
      </p:sp>
      <p:sp>
        <p:nvSpPr>
          <p:cNvPr name="TextBox 34" id="34"/>
          <p:cNvSpPr txBox="true"/>
          <p:nvPr/>
        </p:nvSpPr>
        <p:spPr>
          <a:xfrm rot="0">
            <a:off x="14481910" y="6974693"/>
            <a:ext cx="2742754" cy="681539"/>
          </a:xfrm>
          <a:prstGeom prst="rect">
            <a:avLst/>
          </a:prstGeom>
        </p:spPr>
        <p:txBody>
          <a:bodyPr anchor="t" rtlCol="false" tIns="0" lIns="0" bIns="0" rIns="0">
            <a:spAutoFit/>
          </a:bodyPr>
          <a:lstStyle/>
          <a:p>
            <a:pPr algn="ctr">
              <a:lnSpc>
                <a:spcPts val="5234"/>
              </a:lnSpc>
              <a:spcBef>
                <a:spcPct val="0"/>
              </a:spcBef>
            </a:pPr>
            <a:r>
              <a:rPr lang="en-US" b="true" sz="3333" spc="-83">
                <a:solidFill>
                  <a:srgbClr val="000000"/>
                </a:solidFill>
                <a:latin typeface="Avenir Bold"/>
                <a:ea typeface="Avenir Bold"/>
                <a:cs typeface="Avenir Bold"/>
                <a:sym typeface="Avenir Bold"/>
              </a:rPr>
              <a:t>Small Intestine</a:t>
            </a:r>
          </a:p>
        </p:txBody>
      </p:sp>
      <p:sp>
        <p:nvSpPr>
          <p:cNvPr name="TextBox 35" id="35"/>
          <p:cNvSpPr txBox="true"/>
          <p:nvPr/>
        </p:nvSpPr>
        <p:spPr>
          <a:xfrm rot="0">
            <a:off x="15065156" y="9105242"/>
            <a:ext cx="937468" cy="681539"/>
          </a:xfrm>
          <a:prstGeom prst="rect">
            <a:avLst/>
          </a:prstGeom>
        </p:spPr>
        <p:txBody>
          <a:bodyPr anchor="t" rtlCol="false" tIns="0" lIns="0" bIns="0" rIns="0">
            <a:spAutoFit/>
          </a:bodyPr>
          <a:lstStyle/>
          <a:p>
            <a:pPr algn="ctr">
              <a:lnSpc>
                <a:spcPts val="5234"/>
              </a:lnSpc>
              <a:spcBef>
                <a:spcPct val="0"/>
              </a:spcBef>
            </a:pPr>
            <a:r>
              <a:rPr lang="en-US" b="true" sz="3333" spc="-83">
                <a:solidFill>
                  <a:srgbClr val="000000"/>
                </a:solidFill>
                <a:latin typeface="Avenir Bold"/>
                <a:ea typeface="Avenir Bold"/>
                <a:cs typeface="Avenir Bold"/>
                <a:sym typeface="Avenir Bold"/>
              </a:rPr>
              <a:t>Anus</a:t>
            </a:r>
          </a:p>
        </p:txBody>
      </p:sp>
      <p:sp>
        <p:nvSpPr>
          <p:cNvPr name="TextBox 36" id="36"/>
          <p:cNvSpPr txBox="true"/>
          <p:nvPr/>
        </p:nvSpPr>
        <p:spPr>
          <a:xfrm rot="0">
            <a:off x="1368675" y="2596909"/>
            <a:ext cx="5981359" cy="5672148"/>
          </a:xfrm>
          <a:prstGeom prst="rect">
            <a:avLst/>
          </a:prstGeom>
        </p:spPr>
        <p:txBody>
          <a:bodyPr anchor="t" rtlCol="false" tIns="0" lIns="0" bIns="0" rIns="0">
            <a:spAutoFit/>
          </a:bodyPr>
          <a:lstStyle/>
          <a:p>
            <a:pPr algn="ctr">
              <a:lnSpc>
                <a:spcPts val="6187"/>
              </a:lnSpc>
            </a:pPr>
            <a:r>
              <a:rPr lang="en-US" b="true" sz="6875">
                <a:solidFill>
                  <a:srgbClr val="000000"/>
                </a:solidFill>
                <a:latin typeface="Avenir Bold"/>
                <a:ea typeface="Avenir Bold"/>
                <a:cs typeface="Avenir Bold"/>
                <a:sym typeface="Avenir Bold"/>
              </a:rPr>
              <a:t>WELL DONE!</a:t>
            </a:r>
          </a:p>
          <a:p>
            <a:pPr algn="ctr">
              <a:lnSpc>
                <a:spcPts val="6187"/>
              </a:lnSpc>
            </a:pPr>
          </a:p>
          <a:p>
            <a:pPr algn="ctr" marL="0" indent="0" lvl="0">
              <a:lnSpc>
                <a:spcPts val="6187"/>
              </a:lnSpc>
              <a:spcBef>
                <a:spcPct val="0"/>
              </a:spcBef>
            </a:pPr>
            <a:r>
              <a:rPr lang="en-US" b="true" sz="6875">
                <a:solidFill>
                  <a:srgbClr val="000000"/>
                </a:solidFill>
                <a:latin typeface="Avenir Bold"/>
                <a:ea typeface="Avenir Bold"/>
                <a:cs typeface="Avenir Bold"/>
                <a:sym typeface="Avenir Bold"/>
              </a:rPr>
              <a:t>T</a:t>
            </a:r>
            <a:r>
              <a:rPr lang="en-US" b="true" sz="6875">
                <a:solidFill>
                  <a:srgbClr val="000000"/>
                </a:solidFill>
                <a:latin typeface="Avenir Bold"/>
                <a:ea typeface="Avenir Bold"/>
                <a:cs typeface="Avenir Bold"/>
                <a:sym typeface="Avenir Bold"/>
              </a:rPr>
              <a:t>his is the route your food takes through your body!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865322" y="-632286"/>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10"/>
            <a:stretch>
              <a:fillRect l="0" t="0" r="0" b="0"/>
            </a:stretch>
          </a:blipFill>
        </p:spPr>
      </p:sp>
      <p:sp>
        <p:nvSpPr>
          <p:cNvPr name="TextBox 7" id="7"/>
          <p:cNvSpPr txBox="true"/>
          <p:nvPr/>
        </p:nvSpPr>
        <p:spPr>
          <a:xfrm rot="0">
            <a:off x="6030111" y="2990818"/>
            <a:ext cx="6227779" cy="4295839"/>
          </a:xfrm>
          <a:prstGeom prst="rect">
            <a:avLst/>
          </a:prstGeom>
        </p:spPr>
        <p:txBody>
          <a:bodyPr anchor="t" rtlCol="false" tIns="0" lIns="0" bIns="0" rIns="0">
            <a:spAutoFit/>
          </a:bodyPr>
          <a:lstStyle/>
          <a:p>
            <a:pPr algn="ctr" marL="0" indent="0" lvl="0">
              <a:lnSpc>
                <a:spcPts val="8255"/>
              </a:lnSpc>
            </a:pPr>
            <a:r>
              <a:rPr lang="en-US" sz="7505">
                <a:solidFill>
                  <a:srgbClr val="000000"/>
                </a:solidFill>
                <a:latin typeface="FlatBread"/>
                <a:ea typeface="FlatBread"/>
                <a:cs typeface="FlatBread"/>
                <a:sym typeface="FlatBread"/>
              </a:rPr>
              <a:t>NOW GO AND WATCH VIDEO 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865322" y="-632286"/>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10"/>
            <a:stretch>
              <a:fillRect l="0" t="0" r="0" b="0"/>
            </a:stretch>
          </a:blipFill>
        </p:spPr>
      </p:sp>
      <p:sp>
        <p:nvSpPr>
          <p:cNvPr name="TextBox 7" id="7"/>
          <p:cNvSpPr txBox="true"/>
          <p:nvPr/>
        </p:nvSpPr>
        <p:spPr>
          <a:xfrm rot="0">
            <a:off x="3939377" y="3514693"/>
            <a:ext cx="10060790" cy="3248089"/>
          </a:xfrm>
          <a:prstGeom prst="rect">
            <a:avLst/>
          </a:prstGeom>
        </p:spPr>
        <p:txBody>
          <a:bodyPr anchor="t" rtlCol="false" tIns="0" lIns="0" bIns="0" rIns="0">
            <a:spAutoFit/>
          </a:bodyPr>
          <a:lstStyle/>
          <a:p>
            <a:pPr algn="ctr">
              <a:lnSpc>
                <a:spcPts val="8255"/>
              </a:lnSpc>
            </a:pPr>
            <a:r>
              <a:rPr lang="en-US" sz="7505">
                <a:solidFill>
                  <a:srgbClr val="000000"/>
                </a:solidFill>
                <a:latin typeface="FlatBread"/>
                <a:ea typeface="FlatBread"/>
                <a:cs typeface="FlatBread"/>
                <a:sym typeface="FlatBread"/>
              </a:rPr>
              <a:t>ORGAN IDENTIFICATION</a:t>
            </a:r>
          </a:p>
          <a:p>
            <a:pPr algn="ctr" marL="0" indent="0" lvl="0">
              <a:lnSpc>
                <a:spcPts val="8255"/>
              </a:lnSpc>
            </a:pPr>
            <a:r>
              <a:rPr lang="en-US" sz="7505">
                <a:solidFill>
                  <a:srgbClr val="000000"/>
                </a:solidFill>
                <a:latin typeface="FlatBread"/>
                <a:ea typeface="FlatBread"/>
                <a:cs typeface="FlatBread"/>
                <a:sym typeface="FlatBread"/>
              </a:rPr>
              <a:t>QUIZ</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grpSp>
        <p:nvGrpSpPr>
          <p:cNvPr name="Group 5" id="5"/>
          <p:cNvGrpSpPr/>
          <p:nvPr/>
        </p:nvGrpSpPr>
        <p:grpSpPr>
          <a:xfrm rot="0">
            <a:off x="1757235" y="1129300"/>
            <a:ext cx="14658404" cy="5246370"/>
            <a:chOff x="0" y="0"/>
            <a:chExt cx="19544539" cy="6995160"/>
          </a:xfrm>
        </p:grpSpPr>
        <p:grpSp>
          <p:nvGrpSpPr>
            <p:cNvPr name="Group 6" id="6"/>
            <p:cNvGrpSpPr/>
            <p:nvPr/>
          </p:nvGrpSpPr>
          <p:grpSpPr>
            <a:xfrm rot="0">
              <a:off x="0" y="1532373"/>
              <a:ext cx="19544539" cy="3930415"/>
              <a:chOff x="0" y="0"/>
              <a:chExt cx="6350000" cy="1276988"/>
            </a:xfrm>
          </p:grpSpPr>
          <p:sp>
            <p:nvSpPr>
              <p:cNvPr name="Freeform 7" id="7"/>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7"/>
                <a:stretch>
                  <a:fillRect l="0" t="-115651" r="0" b="-115651"/>
                </a:stretch>
              </a:blipFill>
            </p:spPr>
          </p:sp>
        </p:grpSp>
        <p:grpSp>
          <p:nvGrpSpPr>
            <p:cNvPr name="Group 8" id="8"/>
            <p:cNvGrpSpPr/>
            <p:nvPr/>
          </p:nvGrpSpPr>
          <p:grpSpPr>
            <a:xfrm rot="0">
              <a:off x="6274690" y="0"/>
              <a:ext cx="6995160" cy="699516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757" t="0" r="-25757" b="0"/>
                </a:stretch>
              </a:blipFill>
            </p:spPr>
          </p:sp>
        </p:grpSp>
      </p:grpSp>
      <p:sp>
        <p:nvSpPr>
          <p:cNvPr name="Freeform 10" id="10"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1757235"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3" id="13"/>
          <p:cNvGrpSpPr/>
          <p:nvPr/>
        </p:nvGrpSpPr>
        <p:grpSpPr>
          <a:xfrm rot="0">
            <a:off x="3516603"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6795659"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7" id="17"/>
          <p:cNvGrpSpPr/>
          <p:nvPr/>
        </p:nvGrpSpPr>
        <p:grpSpPr>
          <a:xfrm rot="0">
            <a:off x="8548506"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19" id="19"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11834082" y="5879723"/>
            <a:ext cx="4588030" cy="4029727"/>
            <a:chOff x="0" y="0"/>
            <a:chExt cx="5254126" cy="4614767"/>
          </a:xfrm>
        </p:grpSpPr>
        <p:sp>
          <p:nvSpPr>
            <p:cNvPr name="Freeform 21" id="21"/>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22" id="22"/>
          <p:cNvGrpSpPr/>
          <p:nvPr/>
        </p:nvGrpSpPr>
        <p:grpSpPr>
          <a:xfrm rot="0">
            <a:off x="13593450" y="6594798"/>
            <a:ext cx="1069294" cy="717586"/>
            <a:chOff x="0" y="0"/>
            <a:chExt cx="9462310" cy="6350000"/>
          </a:xfrm>
        </p:grpSpPr>
        <p:sp>
          <p:nvSpPr>
            <p:cNvPr name="Freeform 23" id="23"/>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24" id="24"/>
          <p:cNvSpPr/>
          <p:nvPr/>
        </p:nvSpPr>
        <p:spPr>
          <a:xfrm flipH="false" flipV="false" rot="0">
            <a:off x="7515773" y="2136156"/>
            <a:ext cx="3147802" cy="3232659"/>
          </a:xfrm>
          <a:custGeom>
            <a:avLst/>
            <a:gdLst/>
            <a:ahLst/>
            <a:cxnLst/>
            <a:rect r="r" b="b" t="t" l="l"/>
            <a:pathLst>
              <a:path h="3232659" w="3147802">
                <a:moveTo>
                  <a:pt x="0" y="0"/>
                </a:moveTo>
                <a:lnTo>
                  <a:pt x="3147802" y="0"/>
                </a:lnTo>
                <a:lnTo>
                  <a:pt x="3147802" y="3232659"/>
                </a:lnTo>
                <a:lnTo>
                  <a:pt x="0" y="32326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5" id="25"/>
          <p:cNvSpPr txBox="true"/>
          <p:nvPr/>
        </p:nvSpPr>
        <p:spPr>
          <a:xfrm rot="0">
            <a:off x="1865888" y="1074530"/>
            <a:ext cx="14556225" cy="700089"/>
          </a:xfrm>
          <a:prstGeom prst="rect">
            <a:avLst/>
          </a:prstGeom>
        </p:spPr>
        <p:txBody>
          <a:bodyPr anchor="t" rtlCol="false" tIns="0" lIns="0" bIns="0" rIns="0">
            <a:spAutoFit/>
          </a:bodyPr>
          <a:lstStyle/>
          <a:p>
            <a:pPr algn="ctr" marL="0" indent="0" lvl="0">
              <a:lnSpc>
                <a:spcPts val="4387"/>
              </a:lnSpc>
              <a:spcBef>
                <a:spcPct val="0"/>
              </a:spcBef>
            </a:pPr>
            <a:r>
              <a:rPr lang="en-US" b="true" sz="4875">
                <a:solidFill>
                  <a:srgbClr val="000000"/>
                </a:solidFill>
                <a:latin typeface="Avenir Bold"/>
                <a:ea typeface="Avenir Bold"/>
                <a:cs typeface="Avenir Bold"/>
                <a:sym typeface="Avenir Bold"/>
              </a:rPr>
              <a:t>Can you Identify this organ?</a:t>
            </a:r>
          </a:p>
        </p:txBody>
      </p:sp>
      <p:sp>
        <p:nvSpPr>
          <p:cNvPr name="TextBox 26" id="26"/>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Small Intestine</a:t>
            </a:r>
          </a:p>
        </p:txBody>
      </p:sp>
      <p:sp>
        <p:nvSpPr>
          <p:cNvPr name="TextBox 27" id="27"/>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8" id="28"/>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Large Intestine</a:t>
            </a:r>
          </a:p>
        </p:txBody>
      </p:sp>
      <p:sp>
        <p:nvSpPr>
          <p:cNvPr name="TextBox 29" id="29"/>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30" id="30"/>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Stomach</a:t>
            </a:r>
          </a:p>
        </p:txBody>
      </p:sp>
      <p:sp>
        <p:nvSpPr>
          <p:cNvPr name="TextBox 31" id="31"/>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sp>
        <p:nvSpPr>
          <p:cNvPr name="Freeform 5" id="5"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1757235" y="5879723"/>
            <a:ext cx="4588030" cy="4029727"/>
            <a:chOff x="0" y="0"/>
            <a:chExt cx="5254126" cy="4614767"/>
          </a:xfrm>
        </p:grpSpPr>
        <p:sp>
          <p:nvSpPr>
            <p:cNvPr name="Freeform 8" id="8"/>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9" id="9"/>
          <p:cNvGrpSpPr/>
          <p:nvPr/>
        </p:nvGrpSpPr>
        <p:grpSpPr>
          <a:xfrm rot="0">
            <a:off x="3516603" y="6594798"/>
            <a:ext cx="1069294" cy="717586"/>
            <a:chOff x="0" y="0"/>
            <a:chExt cx="9462310" cy="6350000"/>
          </a:xfrm>
        </p:grpSpPr>
        <p:sp>
          <p:nvSpPr>
            <p:cNvPr name="Freeform 10" id="10"/>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1" id="11"/>
          <p:cNvGrpSpPr/>
          <p:nvPr/>
        </p:nvGrpSpPr>
        <p:grpSpPr>
          <a:xfrm rot="0">
            <a:off x="6795659"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13" id="13"/>
          <p:cNvGrpSpPr/>
          <p:nvPr/>
        </p:nvGrpSpPr>
        <p:grpSpPr>
          <a:xfrm rot="0">
            <a:off x="8548506"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11834082"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59AA32"/>
            </a:solidFill>
          </p:spPr>
        </p:sp>
      </p:grpSp>
      <p:grpSp>
        <p:nvGrpSpPr>
          <p:cNvPr name="Group 17" id="17"/>
          <p:cNvGrpSpPr/>
          <p:nvPr/>
        </p:nvGrpSpPr>
        <p:grpSpPr>
          <a:xfrm rot="0">
            <a:off x="13593450"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TextBox 19" id="19"/>
          <p:cNvSpPr txBox="true"/>
          <p:nvPr/>
        </p:nvSpPr>
        <p:spPr>
          <a:xfrm rot="0">
            <a:off x="1859415" y="838911"/>
            <a:ext cx="14556225" cy="1738315"/>
          </a:xfrm>
          <a:prstGeom prst="rect">
            <a:avLst/>
          </a:prstGeom>
        </p:spPr>
        <p:txBody>
          <a:bodyPr anchor="t" rtlCol="false" tIns="0" lIns="0" bIns="0" rIns="0">
            <a:spAutoFit/>
          </a:bodyPr>
          <a:lstStyle/>
          <a:p>
            <a:pPr algn="ctr">
              <a:lnSpc>
                <a:spcPts val="4387"/>
              </a:lnSpc>
            </a:pPr>
            <a:r>
              <a:rPr lang="en-US" sz="4875" b="true">
                <a:solidFill>
                  <a:srgbClr val="000000"/>
                </a:solidFill>
                <a:latin typeface="Avenir Bold"/>
                <a:ea typeface="Avenir Bold"/>
                <a:cs typeface="Avenir Bold"/>
                <a:sym typeface="Avenir Bold"/>
              </a:rPr>
              <a:t>The answer is Stomach! </a:t>
            </a:r>
          </a:p>
          <a:p>
            <a:pPr algn="ctr">
              <a:lnSpc>
                <a:spcPts val="4387"/>
              </a:lnSpc>
            </a:pPr>
            <a:r>
              <a:rPr lang="en-US" sz="4875" b="true">
                <a:solidFill>
                  <a:srgbClr val="000000"/>
                </a:solidFill>
                <a:latin typeface="Avenir Bold"/>
                <a:ea typeface="Avenir Bold"/>
                <a:cs typeface="Avenir Bold"/>
                <a:sym typeface="Avenir Bold"/>
              </a:rPr>
              <a:t>Well done if you got it right!</a:t>
            </a:r>
          </a:p>
          <a:p>
            <a:pPr algn="ctr" marL="0" indent="0" lvl="0">
              <a:lnSpc>
                <a:spcPts val="2137"/>
              </a:lnSpc>
              <a:spcBef>
                <a:spcPct val="0"/>
              </a:spcBef>
            </a:pPr>
            <a:r>
              <a:rPr lang="en-US" b="true" sz="2375">
                <a:solidFill>
                  <a:srgbClr val="000000"/>
                </a:solidFill>
                <a:latin typeface="Avenir Bold"/>
                <a:ea typeface="Avenir Bold"/>
                <a:cs typeface="Avenir Bold"/>
                <a:sym typeface="Avenir Bold"/>
              </a:rPr>
              <a:t>The stomach mixed your food with acids and enzymes to help digest your food. When it leaves your stomach, the food mass will now be called ‘chyme’, which means partly indigested food!</a:t>
            </a:r>
          </a:p>
        </p:txBody>
      </p:sp>
      <p:sp>
        <p:nvSpPr>
          <p:cNvPr name="TextBox 20" id="20"/>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1" id="21"/>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22" id="22"/>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grpSp>
        <p:nvGrpSpPr>
          <p:cNvPr name="Group 23" id="23"/>
          <p:cNvGrpSpPr/>
          <p:nvPr/>
        </p:nvGrpSpPr>
        <p:grpSpPr>
          <a:xfrm rot="0">
            <a:off x="1757235" y="2577226"/>
            <a:ext cx="14658404" cy="2947811"/>
            <a:chOff x="0" y="0"/>
            <a:chExt cx="6350000" cy="1276988"/>
          </a:xfrm>
        </p:grpSpPr>
        <p:sp>
          <p:nvSpPr>
            <p:cNvPr name="Freeform 24" id="24"/>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11"/>
              <a:stretch>
                <a:fillRect l="0" t="-14022" r="0" b="-14022"/>
              </a:stretch>
            </a:blipFill>
          </p:spPr>
        </p:sp>
      </p:grpSp>
      <p:sp>
        <p:nvSpPr>
          <p:cNvPr name="TextBox 25" id="25"/>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Small Intestine</a:t>
            </a:r>
          </a:p>
        </p:txBody>
      </p:sp>
      <p:sp>
        <p:nvSpPr>
          <p:cNvPr name="TextBox 26" id="26"/>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Large Intestine</a:t>
            </a:r>
          </a:p>
        </p:txBody>
      </p:sp>
      <p:sp>
        <p:nvSpPr>
          <p:cNvPr name="TextBox 27" id="27"/>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Stomach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grpSp>
        <p:nvGrpSpPr>
          <p:cNvPr name="Group 5" id="5"/>
          <p:cNvGrpSpPr/>
          <p:nvPr/>
        </p:nvGrpSpPr>
        <p:grpSpPr>
          <a:xfrm rot="0">
            <a:off x="1757235" y="1129300"/>
            <a:ext cx="14658404" cy="5246370"/>
            <a:chOff x="0" y="0"/>
            <a:chExt cx="19544539" cy="6995160"/>
          </a:xfrm>
        </p:grpSpPr>
        <p:grpSp>
          <p:nvGrpSpPr>
            <p:cNvPr name="Group 6" id="6"/>
            <p:cNvGrpSpPr/>
            <p:nvPr/>
          </p:nvGrpSpPr>
          <p:grpSpPr>
            <a:xfrm rot="0">
              <a:off x="0" y="1532373"/>
              <a:ext cx="19544539" cy="3930415"/>
              <a:chOff x="0" y="0"/>
              <a:chExt cx="6350000" cy="1276988"/>
            </a:xfrm>
          </p:grpSpPr>
          <p:sp>
            <p:nvSpPr>
              <p:cNvPr name="Freeform 7" id="7"/>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7"/>
                <a:stretch>
                  <a:fillRect l="0" t="-115651" r="0" b="-115651"/>
                </a:stretch>
              </a:blipFill>
            </p:spPr>
          </p:sp>
        </p:grpSp>
        <p:grpSp>
          <p:nvGrpSpPr>
            <p:cNvPr name="Group 8" id="8"/>
            <p:cNvGrpSpPr/>
            <p:nvPr/>
          </p:nvGrpSpPr>
          <p:grpSpPr>
            <a:xfrm rot="0">
              <a:off x="6274690" y="0"/>
              <a:ext cx="6995160" cy="699516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757" t="0" r="-25757" b="0"/>
                </a:stretch>
              </a:blipFill>
            </p:spPr>
          </p:sp>
        </p:grpSp>
      </p:grpSp>
      <p:sp>
        <p:nvSpPr>
          <p:cNvPr name="Freeform 10" id="10"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1757235"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3" id="13"/>
          <p:cNvGrpSpPr/>
          <p:nvPr/>
        </p:nvGrpSpPr>
        <p:grpSpPr>
          <a:xfrm rot="0">
            <a:off x="3516603"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6795659"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7" id="17"/>
          <p:cNvGrpSpPr/>
          <p:nvPr/>
        </p:nvGrpSpPr>
        <p:grpSpPr>
          <a:xfrm rot="0">
            <a:off x="8548506"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19" id="19"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11834082" y="5879723"/>
            <a:ext cx="4588030" cy="4029727"/>
            <a:chOff x="0" y="0"/>
            <a:chExt cx="5254126" cy="4614767"/>
          </a:xfrm>
        </p:grpSpPr>
        <p:sp>
          <p:nvSpPr>
            <p:cNvPr name="Freeform 21" id="21"/>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22" id="22"/>
          <p:cNvGrpSpPr/>
          <p:nvPr/>
        </p:nvGrpSpPr>
        <p:grpSpPr>
          <a:xfrm rot="0">
            <a:off x="13593450" y="6594798"/>
            <a:ext cx="1069294" cy="717586"/>
            <a:chOff x="0" y="0"/>
            <a:chExt cx="9462310" cy="6350000"/>
          </a:xfrm>
        </p:grpSpPr>
        <p:sp>
          <p:nvSpPr>
            <p:cNvPr name="Freeform 23" id="23"/>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24" id="24"/>
          <p:cNvSpPr/>
          <p:nvPr/>
        </p:nvSpPr>
        <p:spPr>
          <a:xfrm flipH="false" flipV="false" rot="0">
            <a:off x="7408597" y="1961516"/>
            <a:ext cx="3349112" cy="3581938"/>
          </a:xfrm>
          <a:custGeom>
            <a:avLst/>
            <a:gdLst/>
            <a:ahLst/>
            <a:cxnLst/>
            <a:rect r="r" b="b" t="t" l="l"/>
            <a:pathLst>
              <a:path h="3581938" w="3349112">
                <a:moveTo>
                  <a:pt x="0" y="0"/>
                </a:moveTo>
                <a:lnTo>
                  <a:pt x="3349112" y="0"/>
                </a:lnTo>
                <a:lnTo>
                  <a:pt x="3349112" y="3581938"/>
                </a:lnTo>
                <a:lnTo>
                  <a:pt x="0" y="358193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5" id="25"/>
          <p:cNvSpPr txBox="true"/>
          <p:nvPr/>
        </p:nvSpPr>
        <p:spPr>
          <a:xfrm rot="0">
            <a:off x="1865888" y="1074530"/>
            <a:ext cx="14556225" cy="700089"/>
          </a:xfrm>
          <a:prstGeom prst="rect">
            <a:avLst/>
          </a:prstGeom>
        </p:spPr>
        <p:txBody>
          <a:bodyPr anchor="t" rtlCol="false" tIns="0" lIns="0" bIns="0" rIns="0">
            <a:spAutoFit/>
          </a:bodyPr>
          <a:lstStyle/>
          <a:p>
            <a:pPr algn="ctr" marL="0" indent="0" lvl="0">
              <a:lnSpc>
                <a:spcPts val="4387"/>
              </a:lnSpc>
              <a:spcBef>
                <a:spcPct val="0"/>
              </a:spcBef>
            </a:pPr>
            <a:r>
              <a:rPr lang="en-US" b="true" sz="4875">
                <a:solidFill>
                  <a:srgbClr val="000000"/>
                </a:solidFill>
                <a:latin typeface="Avenir Bold"/>
                <a:ea typeface="Avenir Bold"/>
                <a:cs typeface="Avenir Bold"/>
                <a:sym typeface="Avenir Bold"/>
              </a:rPr>
              <a:t>Can you Identify this organ?</a:t>
            </a:r>
          </a:p>
        </p:txBody>
      </p:sp>
      <p:sp>
        <p:nvSpPr>
          <p:cNvPr name="TextBox 26" id="26"/>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Small Intestine</a:t>
            </a:r>
          </a:p>
        </p:txBody>
      </p:sp>
      <p:sp>
        <p:nvSpPr>
          <p:cNvPr name="TextBox 27" id="27"/>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8" id="28"/>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Large Intestine</a:t>
            </a:r>
          </a:p>
        </p:txBody>
      </p:sp>
      <p:sp>
        <p:nvSpPr>
          <p:cNvPr name="TextBox 29" id="29"/>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30" id="30"/>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Oesophagus</a:t>
            </a:r>
          </a:p>
        </p:txBody>
      </p:sp>
      <p:sp>
        <p:nvSpPr>
          <p:cNvPr name="TextBox 31" id="31"/>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sp>
        <p:nvSpPr>
          <p:cNvPr name="Freeform 5" id="5"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1757235" y="5879723"/>
            <a:ext cx="4588030" cy="4029727"/>
            <a:chOff x="0" y="0"/>
            <a:chExt cx="5254126" cy="4614767"/>
          </a:xfrm>
        </p:grpSpPr>
        <p:sp>
          <p:nvSpPr>
            <p:cNvPr name="Freeform 8" id="8"/>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59AA32"/>
            </a:solidFill>
          </p:spPr>
        </p:sp>
      </p:grpSp>
      <p:grpSp>
        <p:nvGrpSpPr>
          <p:cNvPr name="Group 9" id="9"/>
          <p:cNvGrpSpPr/>
          <p:nvPr/>
        </p:nvGrpSpPr>
        <p:grpSpPr>
          <a:xfrm rot="0">
            <a:off x="3516603" y="6594798"/>
            <a:ext cx="1069294" cy="717586"/>
            <a:chOff x="0" y="0"/>
            <a:chExt cx="9462310" cy="6350000"/>
          </a:xfrm>
        </p:grpSpPr>
        <p:sp>
          <p:nvSpPr>
            <p:cNvPr name="Freeform 10" id="10"/>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1" id="11"/>
          <p:cNvGrpSpPr/>
          <p:nvPr/>
        </p:nvGrpSpPr>
        <p:grpSpPr>
          <a:xfrm rot="0">
            <a:off x="6795659"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13" id="13"/>
          <p:cNvGrpSpPr/>
          <p:nvPr/>
        </p:nvGrpSpPr>
        <p:grpSpPr>
          <a:xfrm rot="0">
            <a:off x="8548506"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11834082"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17" id="17"/>
          <p:cNvGrpSpPr/>
          <p:nvPr/>
        </p:nvGrpSpPr>
        <p:grpSpPr>
          <a:xfrm rot="0">
            <a:off x="13593450"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TextBox 19" id="19"/>
          <p:cNvSpPr txBox="true"/>
          <p:nvPr/>
        </p:nvSpPr>
        <p:spPr>
          <a:xfrm rot="0">
            <a:off x="1859415" y="838911"/>
            <a:ext cx="14556225" cy="1738315"/>
          </a:xfrm>
          <a:prstGeom prst="rect">
            <a:avLst/>
          </a:prstGeom>
        </p:spPr>
        <p:txBody>
          <a:bodyPr anchor="t" rtlCol="false" tIns="0" lIns="0" bIns="0" rIns="0">
            <a:spAutoFit/>
          </a:bodyPr>
          <a:lstStyle/>
          <a:p>
            <a:pPr algn="ctr">
              <a:lnSpc>
                <a:spcPts val="4387"/>
              </a:lnSpc>
            </a:pPr>
            <a:r>
              <a:rPr lang="en-US" sz="4875" b="true">
                <a:solidFill>
                  <a:srgbClr val="000000"/>
                </a:solidFill>
                <a:latin typeface="Avenir Bold"/>
                <a:ea typeface="Avenir Bold"/>
                <a:cs typeface="Avenir Bold"/>
                <a:sym typeface="Avenir Bold"/>
              </a:rPr>
              <a:t>The answer is small instestine! </a:t>
            </a:r>
          </a:p>
          <a:p>
            <a:pPr algn="ctr">
              <a:lnSpc>
                <a:spcPts val="4387"/>
              </a:lnSpc>
            </a:pPr>
            <a:r>
              <a:rPr lang="en-US" sz="4875" b="true">
                <a:solidFill>
                  <a:srgbClr val="000000"/>
                </a:solidFill>
                <a:latin typeface="Avenir Bold"/>
                <a:ea typeface="Avenir Bold"/>
                <a:cs typeface="Avenir Bold"/>
                <a:sym typeface="Avenir Bold"/>
              </a:rPr>
              <a:t>Well done if you got it right!</a:t>
            </a:r>
          </a:p>
          <a:p>
            <a:pPr algn="ctr" marL="0" indent="0" lvl="0">
              <a:lnSpc>
                <a:spcPts val="2137"/>
              </a:lnSpc>
              <a:spcBef>
                <a:spcPct val="0"/>
              </a:spcBef>
            </a:pPr>
            <a:r>
              <a:rPr lang="en-US" b="true" sz="2375">
                <a:solidFill>
                  <a:srgbClr val="000000"/>
                </a:solidFill>
                <a:latin typeface="Avenir Bold"/>
                <a:ea typeface="Avenir Bold"/>
                <a:cs typeface="Avenir Bold"/>
                <a:sym typeface="Avenir Bold"/>
              </a:rPr>
              <a:t>The small instestine will break your food down even further and absorb the nutrients, including the vitamins, minerals, carbohydrates, fats, and proteins from food! It is a long and narrow tube.</a:t>
            </a:r>
          </a:p>
        </p:txBody>
      </p:sp>
      <p:sp>
        <p:nvSpPr>
          <p:cNvPr name="TextBox 20" id="20"/>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1" id="21"/>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22" id="22"/>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grpSp>
        <p:nvGrpSpPr>
          <p:cNvPr name="Group 23" id="23"/>
          <p:cNvGrpSpPr/>
          <p:nvPr/>
        </p:nvGrpSpPr>
        <p:grpSpPr>
          <a:xfrm rot="0">
            <a:off x="1757235" y="2577226"/>
            <a:ext cx="14658404" cy="2947811"/>
            <a:chOff x="0" y="0"/>
            <a:chExt cx="6350000" cy="1276988"/>
          </a:xfrm>
        </p:grpSpPr>
        <p:sp>
          <p:nvSpPr>
            <p:cNvPr name="Freeform 24" id="24"/>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11"/>
              <a:stretch>
                <a:fillRect l="0" t="-14022" r="0" b="-14022"/>
              </a:stretch>
            </a:blipFill>
          </p:spPr>
        </p:sp>
      </p:grpSp>
      <p:sp>
        <p:nvSpPr>
          <p:cNvPr name="TextBox 25" id="25"/>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Small Intestine</a:t>
            </a:r>
          </a:p>
        </p:txBody>
      </p:sp>
      <p:sp>
        <p:nvSpPr>
          <p:cNvPr name="TextBox 26" id="26"/>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Large Intestine</a:t>
            </a:r>
          </a:p>
        </p:txBody>
      </p:sp>
      <p:sp>
        <p:nvSpPr>
          <p:cNvPr name="TextBox 27" id="27"/>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Oesophagus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grpSp>
        <p:nvGrpSpPr>
          <p:cNvPr name="Group 5" id="5"/>
          <p:cNvGrpSpPr/>
          <p:nvPr/>
        </p:nvGrpSpPr>
        <p:grpSpPr>
          <a:xfrm rot="0">
            <a:off x="1757235" y="1129300"/>
            <a:ext cx="14658404" cy="5246370"/>
            <a:chOff x="0" y="0"/>
            <a:chExt cx="19544539" cy="6995160"/>
          </a:xfrm>
        </p:grpSpPr>
        <p:grpSp>
          <p:nvGrpSpPr>
            <p:cNvPr name="Group 6" id="6"/>
            <p:cNvGrpSpPr/>
            <p:nvPr/>
          </p:nvGrpSpPr>
          <p:grpSpPr>
            <a:xfrm rot="0">
              <a:off x="0" y="1532373"/>
              <a:ext cx="19544539" cy="3930415"/>
              <a:chOff x="0" y="0"/>
              <a:chExt cx="6350000" cy="1276988"/>
            </a:xfrm>
          </p:grpSpPr>
          <p:sp>
            <p:nvSpPr>
              <p:cNvPr name="Freeform 7" id="7"/>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7"/>
                <a:stretch>
                  <a:fillRect l="0" t="-115651" r="0" b="-115651"/>
                </a:stretch>
              </a:blipFill>
            </p:spPr>
          </p:sp>
        </p:grpSp>
        <p:grpSp>
          <p:nvGrpSpPr>
            <p:cNvPr name="Group 8" id="8"/>
            <p:cNvGrpSpPr/>
            <p:nvPr/>
          </p:nvGrpSpPr>
          <p:grpSpPr>
            <a:xfrm rot="0">
              <a:off x="6274690" y="0"/>
              <a:ext cx="6995160" cy="699516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757" t="0" r="-25757" b="0"/>
                </a:stretch>
              </a:blipFill>
            </p:spPr>
          </p:sp>
        </p:grpSp>
      </p:grpSp>
      <p:sp>
        <p:nvSpPr>
          <p:cNvPr name="Freeform 10" id="10"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1757235"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3" id="13"/>
          <p:cNvGrpSpPr/>
          <p:nvPr/>
        </p:nvGrpSpPr>
        <p:grpSpPr>
          <a:xfrm rot="0">
            <a:off x="3516603"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6795659"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7" id="17"/>
          <p:cNvGrpSpPr/>
          <p:nvPr/>
        </p:nvGrpSpPr>
        <p:grpSpPr>
          <a:xfrm rot="0">
            <a:off x="8548506"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19" id="19"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11834082" y="5879723"/>
            <a:ext cx="4588030" cy="4029727"/>
            <a:chOff x="0" y="0"/>
            <a:chExt cx="5254126" cy="4614767"/>
          </a:xfrm>
        </p:grpSpPr>
        <p:sp>
          <p:nvSpPr>
            <p:cNvPr name="Freeform 21" id="21"/>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22" id="22"/>
          <p:cNvGrpSpPr/>
          <p:nvPr/>
        </p:nvGrpSpPr>
        <p:grpSpPr>
          <a:xfrm rot="0">
            <a:off x="13593450" y="6594798"/>
            <a:ext cx="1069294" cy="717586"/>
            <a:chOff x="0" y="0"/>
            <a:chExt cx="9462310" cy="6350000"/>
          </a:xfrm>
        </p:grpSpPr>
        <p:sp>
          <p:nvSpPr>
            <p:cNvPr name="Freeform 23" id="23"/>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24" id="24"/>
          <p:cNvSpPr/>
          <p:nvPr/>
        </p:nvSpPr>
        <p:spPr>
          <a:xfrm flipH="false" flipV="false" rot="0">
            <a:off x="7388603" y="1695085"/>
            <a:ext cx="3389099" cy="4114800"/>
          </a:xfrm>
          <a:custGeom>
            <a:avLst/>
            <a:gdLst/>
            <a:ahLst/>
            <a:cxnLst/>
            <a:rect r="r" b="b" t="t" l="l"/>
            <a:pathLst>
              <a:path h="4114800" w="3389099">
                <a:moveTo>
                  <a:pt x="0" y="0"/>
                </a:moveTo>
                <a:lnTo>
                  <a:pt x="3389099" y="0"/>
                </a:lnTo>
                <a:lnTo>
                  <a:pt x="3389099"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5" id="25"/>
          <p:cNvSpPr txBox="true"/>
          <p:nvPr/>
        </p:nvSpPr>
        <p:spPr>
          <a:xfrm rot="0">
            <a:off x="1865888" y="1074530"/>
            <a:ext cx="14556225" cy="700089"/>
          </a:xfrm>
          <a:prstGeom prst="rect">
            <a:avLst/>
          </a:prstGeom>
        </p:spPr>
        <p:txBody>
          <a:bodyPr anchor="t" rtlCol="false" tIns="0" lIns="0" bIns="0" rIns="0">
            <a:spAutoFit/>
          </a:bodyPr>
          <a:lstStyle/>
          <a:p>
            <a:pPr algn="ctr" marL="0" indent="0" lvl="0">
              <a:lnSpc>
                <a:spcPts val="4387"/>
              </a:lnSpc>
              <a:spcBef>
                <a:spcPct val="0"/>
              </a:spcBef>
            </a:pPr>
            <a:r>
              <a:rPr lang="en-US" b="true" sz="4875">
                <a:solidFill>
                  <a:srgbClr val="000000"/>
                </a:solidFill>
                <a:latin typeface="Avenir Bold"/>
                <a:ea typeface="Avenir Bold"/>
                <a:cs typeface="Avenir Bold"/>
                <a:sym typeface="Avenir Bold"/>
              </a:rPr>
              <a:t>Can you Identify this organ?</a:t>
            </a:r>
          </a:p>
        </p:txBody>
      </p:sp>
      <p:sp>
        <p:nvSpPr>
          <p:cNvPr name="TextBox 26" id="26"/>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Mouth</a:t>
            </a:r>
          </a:p>
        </p:txBody>
      </p:sp>
      <p:sp>
        <p:nvSpPr>
          <p:cNvPr name="TextBox 27" id="27"/>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8" id="28"/>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Large Intestine</a:t>
            </a:r>
          </a:p>
        </p:txBody>
      </p:sp>
      <p:sp>
        <p:nvSpPr>
          <p:cNvPr name="TextBox 29" id="29"/>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30" id="30"/>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Oesophagus</a:t>
            </a:r>
          </a:p>
        </p:txBody>
      </p:sp>
      <p:sp>
        <p:nvSpPr>
          <p:cNvPr name="TextBox 31" id="31"/>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sp>
        <p:nvSpPr>
          <p:cNvPr name="Freeform 5" id="5"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1757235" y="5879723"/>
            <a:ext cx="4588030" cy="4029727"/>
            <a:chOff x="0" y="0"/>
            <a:chExt cx="5254126" cy="4614767"/>
          </a:xfrm>
        </p:grpSpPr>
        <p:sp>
          <p:nvSpPr>
            <p:cNvPr name="Freeform 8" id="8"/>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9" id="9"/>
          <p:cNvGrpSpPr/>
          <p:nvPr/>
        </p:nvGrpSpPr>
        <p:grpSpPr>
          <a:xfrm rot="0">
            <a:off x="3516603" y="6594798"/>
            <a:ext cx="1069294" cy="717586"/>
            <a:chOff x="0" y="0"/>
            <a:chExt cx="9462310" cy="6350000"/>
          </a:xfrm>
        </p:grpSpPr>
        <p:sp>
          <p:nvSpPr>
            <p:cNvPr name="Freeform 10" id="10"/>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1" id="11"/>
          <p:cNvGrpSpPr/>
          <p:nvPr/>
        </p:nvGrpSpPr>
        <p:grpSpPr>
          <a:xfrm rot="0">
            <a:off x="6795659"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59AA32"/>
            </a:solidFill>
          </p:spPr>
        </p:sp>
      </p:grpSp>
      <p:grpSp>
        <p:nvGrpSpPr>
          <p:cNvPr name="Group 13" id="13"/>
          <p:cNvGrpSpPr/>
          <p:nvPr/>
        </p:nvGrpSpPr>
        <p:grpSpPr>
          <a:xfrm rot="0">
            <a:off x="8548506"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11834082"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9F192A"/>
            </a:solidFill>
          </p:spPr>
        </p:sp>
      </p:grpSp>
      <p:grpSp>
        <p:nvGrpSpPr>
          <p:cNvPr name="Group 17" id="17"/>
          <p:cNvGrpSpPr/>
          <p:nvPr/>
        </p:nvGrpSpPr>
        <p:grpSpPr>
          <a:xfrm rot="0">
            <a:off x="13593450"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TextBox 19" id="19"/>
          <p:cNvSpPr txBox="true"/>
          <p:nvPr/>
        </p:nvSpPr>
        <p:spPr>
          <a:xfrm rot="0">
            <a:off x="2192720" y="572211"/>
            <a:ext cx="13889450" cy="2005015"/>
          </a:xfrm>
          <a:prstGeom prst="rect">
            <a:avLst/>
          </a:prstGeom>
        </p:spPr>
        <p:txBody>
          <a:bodyPr anchor="t" rtlCol="false" tIns="0" lIns="0" bIns="0" rIns="0">
            <a:spAutoFit/>
          </a:bodyPr>
          <a:lstStyle/>
          <a:p>
            <a:pPr algn="ctr">
              <a:lnSpc>
                <a:spcPts val="4387"/>
              </a:lnSpc>
            </a:pPr>
            <a:r>
              <a:rPr lang="en-US" sz="4875" b="true">
                <a:solidFill>
                  <a:srgbClr val="000000"/>
                </a:solidFill>
                <a:latin typeface="Avenir Bold"/>
                <a:ea typeface="Avenir Bold"/>
                <a:cs typeface="Avenir Bold"/>
                <a:sym typeface="Avenir Bold"/>
              </a:rPr>
              <a:t>The answer is large intestine! </a:t>
            </a:r>
          </a:p>
          <a:p>
            <a:pPr algn="ctr">
              <a:lnSpc>
                <a:spcPts val="4387"/>
              </a:lnSpc>
            </a:pPr>
            <a:r>
              <a:rPr lang="en-US" sz="4875" b="true">
                <a:solidFill>
                  <a:srgbClr val="000000"/>
                </a:solidFill>
                <a:latin typeface="Avenir Bold"/>
                <a:ea typeface="Avenir Bold"/>
                <a:cs typeface="Avenir Bold"/>
                <a:sym typeface="Avenir Bold"/>
              </a:rPr>
              <a:t>Well done if you got it right!</a:t>
            </a:r>
          </a:p>
          <a:p>
            <a:pPr algn="ctr" marL="0" indent="0" lvl="0">
              <a:lnSpc>
                <a:spcPts val="2137"/>
              </a:lnSpc>
              <a:spcBef>
                <a:spcPct val="0"/>
              </a:spcBef>
            </a:pPr>
            <a:r>
              <a:rPr lang="en-US" b="true" sz="2375">
                <a:solidFill>
                  <a:srgbClr val="000000"/>
                </a:solidFill>
                <a:latin typeface="Avenir Bold"/>
                <a:ea typeface="Avenir Bold"/>
                <a:cs typeface="Avenir Bold"/>
                <a:sym typeface="Avenir Bold"/>
              </a:rPr>
              <a:t>The large intestine removes excess water and ferments fibres through your gut microbiome (bacteria)! It is called the large intestine because it is wider than the small intestine (which is longer and narrower).</a:t>
            </a:r>
          </a:p>
        </p:txBody>
      </p:sp>
      <p:sp>
        <p:nvSpPr>
          <p:cNvPr name="TextBox 20" id="20"/>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1" id="21"/>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22" id="22"/>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grpSp>
        <p:nvGrpSpPr>
          <p:cNvPr name="Group 23" id="23"/>
          <p:cNvGrpSpPr/>
          <p:nvPr/>
        </p:nvGrpSpPr>
        <p:grpSpPr>
          <a:xfrm rot="0">
            <a:off x="1757235" y="2577226"/>
            <a:ext cx="14658404" cy="2947811"/>
            <a:chOff x="0" y="0"/>
            <a:chExt cx="6350000" cy="1276988"/>
          </a:xfrm>
        </p:grpSpPr>
        <p:sp>
          <p:nvSpPr>
            <p:cNvPr name="Freeform 24" id="24"/>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11"/>
              <a:stretch>
                <a:fillRect l="0" t="-14022" r="0" b="-14022"/>
              </a:stretch>
            </a:blipFill>
          </p:spPr>
        </p:sp>
      </p:grpSp>
      <p:sp>
        <p:nvSpPr>
          <p:cNvPr name="TextBox 25" id="25"/>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Mouth</a:t>
            </a:r>
          </a:p>
        </p:txBody>
      </p:sp>
      <p:sp>
        <p:nvSpPr>
          <p:cNvPr name="TextBox 26" id="26"/>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Large Intestine</a:t>
            </a:r>
          </a:p>
        </p:txBody>
      </p:sp>
      <p:sp>
        <p:nvSpPr>
          <p:cNvPr name="TextBox 27" id="27"/>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Oesophagus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FD6CA"/>
        </a:solidFill>
      </p:bgPr>
    </p:bg>
    <p:spTree>
      <p:nvGrpSpPr>
        <p:cNvPr id="1" name=""/>
        <p:cNvGrpSpPr/>
        <p:nvPr/>
      </p:nvGrpSpPr>
      <p:grpSpPr>
        <a:xfrm>
          <a:off x="0" y="0"/>
          <a:ext cx="0" cy="0"/>
          <a:chOff x="0" y="0"/>
          <a:chExt cx="0" cy="0"/>
        </a:xfrm>
      </p:grpSpPr>
      <p:sp>
        <p:nvSpPr>
          <p:cNvPr name="Freeform 2" id="2" descr="Textured Risograph Curl Doodle  "/>
          <p:cNvSpPr/>
          <p:nvPr/>
        </p:nvSpPr>
        <p:spPr>
          <a:xfrm flipH="false" flipV="false" rot="0">
            <a:off x="-2029020" y="-725117"/>
            <a:ext cx="5834709" cy="4063079"/>
          </a:xfrm>
          <a:custGeom>
            <a:avLst/>
            <a:gdLst/>
            <a:ahLst/>
            <a:cxnLst/>
            <a:rect r="r" b="b" t="t" l="l"/>
            <a:pathLst>
              <a:path h="4063079" w="5834709">
                <a:moveTo>
                  <a:pt x="0" y="0"/>
                </a:moveTo>
                <a:lnTo>
                  <a:pt x="5834710" y="0"/>
                </a:lnTo>
                <a:lnTo>
                  <a:pt x="5834710" y="4063079"/>
                </a:lnTo>
                <a:lnTo>
                  <a:pt x="0" y="40630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Textured Risograph Star Doodle  "/>
          <p:cNvSpPr/>
          <p:nvPr/>
        </p:nvSpPr>
        <p:spPr>
          <a:xfrm flipH="false" flipV="false" rot="0">
            <a:off x="16879447" y="2324146"/>
            <a:ext cx="1763716" cy="1983730"/>
          </a:xfrm>
          <a:custGeom>
            <a:avLst/>
            <a:gdLst/>
            <a:ahLst/>
            <a:cxnLst/>
            <a:rect r="r" b="b" t="t" l="l"/>
            <a:pathLst>
              <a:path h="1983730" w="1763716">
                <a:moveTo>
                  <a:pt x="0" y="0"/>
                </a:moveTo>
                <a:lnTo>
                  <a:pt x="1763716" y="0"/>
                </a:lnTo>
                <a:lnTo>
                  <a:pt x="1763716" y="1983730"/>
                </a:lnTo>
                <a:lnTo>
                  <a:pt x="0" y="198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710774" y="0"/>
            <a:ext cx="2577226" cy="2577226"/>
          </a:xfrm>
          <a:custGeom>
            <a:avLst/>
            <a:gdLst/>
            <a:ahLst/>
            <a:cxnLst/>
            <a:rect r="r" b="b" t="t" l="l"/>
            <a:pathLst>
              <a:path h="2577226" w="2577226">
                <a:moveTo>
                  <a:pt x="0" y="0"/>
                </a:moveTo>
                <a:lnTo>
                  <a:pt x="2577226" y="0"/>
                </a:lnTo>
                <a:lnTo>
                  <a:pt x="2577226" y="2577226"/>
                </a:lnTo>
                <a:lnTo>
                  <a:pt x="0" y="2577226"/>
                </a:lnTo>
                <a:lnTo>
                  <a:pt x="0" y="0"/>
                </a:lnTo>
                <a:close/>
              </a:path>
            </a:pathLst>
          </a:custGeom>
          <a:blipFill>
            <a:blip r:embed="rId6"/>
            <a:stretch>
              <a:fillRect l="0" t="0" r="0" b="0"/>
            </a:stretch>
          </a:blipFill>
        </p:spPr>
      </p:sp>
      <p:grpSp>
        <p:nvGrpSpPr>
          <p:cNvPr name="Group 5" id="5"/>
          <p:cNvGrpSpPr/>
          <p:nvPr/>
        </p:nvGrpSpPr>
        <p:grpSpPr>
          <a:xfrm rot="0">
            <a:off x="1757235" y="1129300"/>
            <a:ext cx="14658404" cy="5246370"/>
            <a:chOff x="0" y="0"/>
            <a:chExt cx="19544539" cy="6995160"/>
          </a:xfrm>
        </p:grpSpPr>
        <p:grpSp>
          <p:nvGrpSpPr>
            <p:cNvPr name="Group 6" id="6"/>
            <p:cNvGrpSpPr/>
            <p:nvPr/>
          </p:nvGrpSpPr>
          <p:grpSpPr>
            <a:xfrm rot="0">
              <a:off x="0" y="1532373"/>
              <a:ext cx="19544539" cy="3930415"/>
              <a:chOff x="0" y="0"/>
              <a:chExt cx="6350000" cy="1276988"/>
            </a:xfrm>
          </p:grpSpPr>
          <p:sp>
            <p:nvSpPr>
              <p:cNvPr name="Freeform 7" id="7"/>
              <p:cNvSpPr/>
              <p:nvPr/>
            </p:nvSpPr>
            <p:spPr>
              <a:xfrm flipH="false" flipV="false" rot="0">
                <a:off x="0" y="0"/>
                <a:ext cx="6350000" cy="1276988"/>
              </a:xfrm>
              <a:custGeom>
                <a:avLst/>
                <a:gdLst/>
                <a:ahLst/>
                <a:cxnLst/>
                <a:rect r="r" b="b" t="t" l="l"/>
                <a:pathLst>
                  <a:path h="1276988" w="6350000">
                    <a:moveTo>
                      <a:pt x="0" y="0"/>
                    </a:moveTo>
                    <a:lnTo>
                      <a:pt x="6350000" y="0"/>
                    </a:lnTo>
                    <a:lnTo>
                      <a:pt x="6350000" y="1276988"/>
                    </a:lnTo>
                    <a:lnTo>
                      <a:pt x="0" y="1276988"/>
                    </a:lnTo>
                    <a:close/>
                  </a:path>
                </a:pathLst>
              </a:custGeom>
              <a:blipFill>
                <a:blip r:embed="rId7"/>
                <a:stretch>
                  <a:fillRect l="0" t="-115651" r="0" b="-115651"/>
                </a:stretch>
              </a:blipFill>
            </p:spPr>
          </p:sp>
        </p:grpSp>
        <p:grpSp>
          <p:nvGrpSpPr>
            <p:cNvPr name="Group 8" id="8"/>
            <p:cNvGrpSpPr/>
            <p:nvPr/>
          </p:nvGrpSpPr>
          <p:grpSpPr>
            <a:xfrm rot="0">
              <a:off x="6274690" y="0"/>
              <a:ext cx="6995160" cy="699516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757" t="0" r="-25757" b="0"/>
                </a:stretch>
              </a:blipFill>
            </p:spPr>
          </p:sp>
        </p:grpSp>
      </p:grpSp>
      <p:sp>
        <p:nvSpPr>
          <p:cNvPr name="Freeform 10" id="10" descr="Textured Risograph Green Wide Blob  "/>
          <p:cNvSpPr/>
          <p:nvPr/>
        </p:nvSpPr>
        <p:spPr>
          <a:xfrm flipH="false" flipV="false" rot="0">
            <a:off x="-1454917" y="8051513"/>
            <a:ext cx="6424305" cy="4753985"/>
          </a:xfrm>
          <a:custGeom>
            <a:avLst/>
            <a:gdLst/>
            <a:ahLst/>
            <a:cxnLst/>
            <a:rect r="r" b="b" t="t" l="l"/>
            <a:pathLst>
              <a:path h="4753985" w="6424305">
                <a:moveTo>
                  <a:pt x="0" y="0"/>
                </a:moveTo>
                <a:lnTo>
                  <a:pt x="6424305" y="0"/>
                </a:lnTo>
                <a:lnTo>
                  <a:pt x="6424305" y="4753985"/>
                </a:lnTo>
                <a:lnTo>
                  <a:pt x="0" y="4753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1757235" y="5879723"/>
            <a:ext cx="4588030" cy="4029727"/>
            <a:chOff x="0" y="0"/>
            <a:chExt cx="5254126" cy="4614767"/>
          </a:xfrm>
        </p:grpSpPr>
        <p:sp>
          <p:nvSpPr>
            <p:cNvPr name="Freeform 12" id="12"/>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3" id="13"/>
          <p:cNvGrpSpPr/>
          <p:nvPr/>
        </p:nvGrpSpPr>
        <p:grpSpPr>
          <a:xfrm rot="0">
            <a:off x="3516603" y="6594798"/>
            <a:ext cx="1069294" cy="717586"/>
            <a:chOff x="0" y="0"/>
            <a:chExt cx="9462310" cy="6350000"/>
          </a:xfrm>
        </p:grpSpPr>
        <p:sp>
          <p:nvSpPr>
            <p:cNvPr name="Freeform 14" id="14"/>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grpSp>
        <p:nvGrpSpPr>
          <p:cNvPr name="Group 15" id="15"/>
          <p:cNvGrpSpPr/>
          <p:nvPr/>
        </p:nvGrpSpPr>
        <p:grpSpPr>
          <a:xfrm rot="0">
            <a:off x="6795659" y="5879723"/>
            <a:ext cx="4588030" cy="4029727"/>
            <a:chOff x="0" y="0"/>
            <a:chExt cx="5254126" cy="4614767"/>
          </a:xfrm>
        </p:grpSpPr>
        <p:sp>
          <p:nvSpPr>
            <p:cNvPr name="Freeform 16" id="16"/>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17" id="17"/>
          <p:cNvGrpSpPr/>
          <p:nvPr/>
        </p:nvGrpSpPr>
        <p:grpSpPr>
          <a:xfrm rot="0">
            <a:off x="8548506" y="6594798"/>
            <a:ext cx="1069294" cy="717586"/>
            <a:chOff x="0" y="0"/>
            <a:chExt cx="9462310" cy="6350000"/>
          </a:xfrm>
        </p:grpSpPr>
        <p:sp>
          <p:nvSpPr>
            <p:cNvPr name="Freeform 18" id="18"/>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19" id="19" descr="Textured Risograph Yellow Orange Blob"/>
          <p:cNvSpPr/>
          <p:nvPr/>
        </p:nvSpPr>
        <p:spPr>
          <a:xfrm flipH="false" flipV="false" rot="0">
            <a:off x="14286695" y="6995426"/>
            <a:ext cx="4710767" cy="4753985"/>
          </a:xfrm>
          <a:custGeom>
            <a:avLst/>
            <a:gdLst/>
            <a:ahLst/>
            <a:cxnLst/>
            <a:rect r="r" b="b" t="t" l="l"/>
            <a:pathLst>
              <a:path h="4753985" w="4710767">
                <a:moveTo>
                  <a:pt x="0" y="0"/>
                </a:moveTo>
                <a:lnTo>
                  <a:pt x="4710768" y="0"/>
                </a:lnTo>
                <a:lnTo>
                  <a:pt x="4710768" y="4753986"/>
                </a:lnTo>
                <a:lnTo>
                  <a:pt x="0" y="4753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11834082" y="5879723"/>
            <a:ext cx="4588030" cy="4029727"/>
            <a:chOff x="0" y="0"/>
            <a:chExt cx="5254126" cy="4614767"/>
          </a:xfrm>
        </p:grpSpPr>
        <p:sp>
          <p:nvSpPr>
            <p:cNvPr name="Freeform 21" id="21"/>
            <p:cNvSpPr/>
            <p:nvPr/>
          </p:nvSpPr>
          <p:spPr>
            <a:xfrm flipH="false" flipV="false" rot="0">
              <a:off x="0" y="0"/>
              <a:ext cx="5254126" cy="4614767"/>
            </a:xfrm>
            <a:custGeom>
              <a:avLst/>
              <a:gdLst/>
              <a:ahLst/>
              <a:cxnLst/>
              <a:rect r="r" b="b" t="t" l="l"/>
              <a:pathLst>
                <a:path h="4614767" w="5254126">
                  <a:moveTo>
                    <a:pt x="5129666" y="4614767"/>
                  </a:moveTo>
                  <a:lnTo>
                    <a:pt x="124460" y="4614767"/>
                  </a:lnTo>
                  <a:cubicBezTo>
                    <a:pt x="55880" y="4614767"/>
                    <a:pt x="0" y="4558887"/>
                    <a:pt x="0" y="4490307"/>
                  </a:cubicBezTo>
                  <a:lnTo>
                    <a:pt x="0" y="124460"/>
                  </a:lnTo>
                  <a:cubicBezTo>
                    <a:pt x="0" y="55880"/>
                    <a:pt x="55880" y="0"/>
                    <a:pt x="124460" y="0"/>
                  </a:cubicBezTo>
                  <a:lnTo>
                    <a:pt x="5129666" y="0"/>
                  </a:lnTo>
                  <a:cubicBezTo>
                    <a:pt x="5198246" y="0"/>
                    <a:pt x="5254126" y="55880"/>
                    <a:pt x="5254126" y="124460"/>
                  </a:cubicBezTo>
                  <a:lnTo>
                    <a:pt x="5254126" y="4490307"/>
                  </a:lnTo>
                  <a:cubicBezTo>
                    <a:pt x="5254126" y="4558887"/>
                    <a:pt x="5198246" y="4614767"/>
                    <a:pt x="5129666" y="4614767"/>
                  </a:cubicBezTo>
                  <a:close/>
                </a:path>
              </a:pathLst>
            </a:custGeom>
            <a:solidFill>
              <a:srgbClr val="D40169"/>
            </a:solidFill>
          </p:spPr>
        </p:sp>
      </p:grpSp>
      <p:grpSp>
        <p:nvGrpSpPr>
          <p:cNvPr name="Group 22" id="22"/>
          <p:cNvGrpSpPr/>
          <p:nvPr/>
        </p:nvGrpSpPr>
        <p:grpSpPr>
          <a:xfrm rot="0">
            <a:off x="13593450" y="6594798"/>
            <a:ext cx="1069294" cy="717586"/>
            <a:chOff x="0" y="0"/>
            <a:chExt cx="9462310" cy="6350000"/>
          </a:xfrm>
        </p:grpSpPr>
        <p:sp>
          <p:nvSpPr>
            <p:cNvPr name="Freeform 23" id="23"/>
            <p:cNvSpPr/>
            <p:nvPr/>
          </p:nvSpPr>
          <p:spPr>
            <a:xfrm flipH="false" flipV="false" rot="0">
              <a:off x="0" y="0"/>
              <a:ext cx="9462310" cy="6350000"/>
            </a:xfrm>
            <a:custGeom>
              <a:avLst/>
              <a:gdLst/>
              <a:ahLst/>
              <a:cxnLst/>
              <a:rect r="r" b="b" t="t" l="l"/>
              <a:pathLst>
                <a:path h="6350000" w="9462310">
                  <a:moveTo>
                    <a:pt x="4731155" y="0"/>
                  </a:moveTo>
                  <a:cubicBezTo>
                    <a:pt x="2118210" y="0"/>
                    <a:pt x="0" y="1421496"/>
                    <a:pt x="0" y="3175000"/>
                  </a:cubicBezTo>
                  <a:cubicBezTo>
                    <a:pt x="0" y="4928504"/>
                    <a:pt x="2118210" y="6350000"/>
                    <a:pt x="4731155" y="6350000"/>
                  </a:cubicBezTo>
                  <a:cubicBezTo>
                    <a:pt x="7344100" y="6350000"/>
                    <a:pt x="9462310" y="4928504"/>
                    <a:pt x="9462310" y="3175000"/>
                  </a:cubicBezTo>
                  <a:cubicBezTo>
                    <a:pt x="9462310" y="1421496"/>
                    <a:pt x="7344100" y="0"/>
                    <a:pt x="4731155" y="0"/>
                  </a:cubicBezTo>
                  <a:close/>
                </a:path>
              </a:pathLst>
            </a:custGeom>
            <a:solidFill>
              <a:srgbClr val="DFD6CA"/>
            </a:solidFill>
          </p:spPr>
        </p:sp>
      </p:grpSp>
      <p:sp>
        <p:nvSpPr>
          <p:cNvPr name="Freeform 24" id="24"/>
          <p:cNvSpPr/>
          <p:nvPr/>
        </p:nvSpPr>
        <p:spPr>
          <a:xfrm flipH="false" flipV="false" rot="0">
            <a:off x="8548506" y="1695085"/>
            <a:ext cx="800516" cy="4114800"/>
          </a:xfrm>
          <a:custGeom>
            <a:avLst/>
            <a:gdLst/>
            <a:ahLst/>
            <a:cxnLst/>
            <a:rect r="r" b="b" t="t" l="l"/>
            <a:pathLst>
              <a:path h="4114800" w="800516">
                <a:moveTo>
                  <a:pt x="0" y="0"/>
                </a:moveTo>
                <a:lnTo>
                  <a:pt x="800516" y="0"/>
                </a:lnTo>
                <a:lnTo>
                  <a:pt x="80051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5" id="25"/>
          <p:cNvSpPr txBox="true"/>
          <p:nvPr/>
        </p:nvSpPr>
        <p:spPr>
          <a:xfrm rot="0">
            <a:off x="1865888" y="1074530"/>
            <a:ext cx="14556225" cy="700089"/>
          </a:xfrm>
          <a:prstGeom prst="rect">
            <a:avLst/>
          </a:prstGeom>
        </p:spPr>
        <p:txBody>
          <a:bodyPr anchor="t" rtlCol="false" tIns="0" lIns="0" bIns="0" rIns="0">
            <a:spAutoFit/>
          </a:bodyPr>
          <a:lstStyle/>
          <a:p>
            <a:pPr algn="ctr" marL="0" indent="0" lvl="0">
              <a:lnSpc>
                <a:spcPts val="4387"/>
              </a:lnSpc>
              <a:spcBef>
                <a:spcPct val="0"/>
              </a:spcBef>
            </a:pPr>
            <a:r>
              <a:rPr lang="en-US" b="true" sz="4875">
                <a:solidFill>
                  <a:srgbClr val="000000"/>
                </a:solidFill>
                <a:latin typeface="Avenir Bold"/>
                <a:ea typeface="Avenir Bold"/>
                <a:cs typeface="Avenir Bold"/>
                <a:sym typeface="Avenir Bold"/>
              </a:rPr>
              <a:t>Can you Identify this organ?</a:t>
            </a:r>
          </a:p>
        </p:txBody>
      </p:sp>
      <p:sp>
        <p:nvSpPr>
          <p:cNvPr name="TextBox 26" id="26"/>
          <p:cNvSpPr txBox="true"/>
          <p:nvPr/>
        </p:nvSpPr>
        <p:spPr>
          <a:xfrm rot="0">
            <a:off x="2097177"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Mouth</a:t>
            </a:r>
          </a:p>
        </p:txBody>
      </p:sp>
      <p:sp>
        <p:nvSpPr>
          <p:cNvPr name="TextBox 27" id="27"/>
          <p:cNvSpPr txBox="true"/>
          <p:nvPr/>
        </p:nvSpPr>
        <p:spPr>
          <a:xfrm rot="0">
            <a:off x="3510083" y="6595746"/>
            <a:ext cx="1069294" cy="624389"/>
          </a:xfrm>
          <a:prstGeom prst="rect">
            <a:avLst/>
          </a:prstGeom>
        </p:spPr>
        <p:txBody>
          <a:bodyPr anchor="t" rtlCol="false" tIns="0" lIns="0" bIns="0" rIns="0">
            <a:spAutoFit/>
          </a:bodyPr>
          <a:lstStyle/>
          <a:p>
            <a:pPr algn="ctr">
              <a:lnSpc>
                <a:spcPts val="5234"/>
              </a:lnSpc>
            </a:pPr>
            <a:r>
              <a:rPr lang="en-US" b="true" sz="3333" spc="-83">
                <a:solidFill>
                  <a:srgbClr val="000000"/>
                </a:solidFill>
                <a:latin typeface="Open Sans Bold"/>
                <a:ea typeface="Open Sans Bold"/>
                <a:cs typeface="Open Sans Bold"/>
                <a:sym typeface="Open Sans Bold"/>
              </a:rPr>
              <a:t>1</a:t>
            </a:r>
          </a:p>
        </p:txBody>
      </p:sp>
      <p:sp>
        <p:nvSpPr>
          <p:cNvPr name="TextBox 28" id="28"/>
          <p:cNvSpPr txBox="true"/>
          <p:nvPr/>
        </p:nvSpPr>
        <p:spPr>
          <a:xfrm rot="0">
            <a:off x="7129079"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Anus</a:t>
            </a:r>
          </a:p>
        </p:txBody>
      </p:sp>
      <p:sp>
        <p:nvSpPr>
          <p:cNvPr name="TextBox 29" id="29"/>
          <p:cNvSpPr txBox="true"/>
          <p:nvPr/>
        </p:nvSpPr>
        <p:spPr>
          <a:xfrm rot="0">
            <a:off x="8548506"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2</a:t>
            </a:r>
          </a:p>
        </p:txBody>
      </p:sp>
      <p:sp>
        <p:nvSpPr>
          <p:cNvPr name="TextBox 30" id="30"/>
          <p:cNvSpPr txBox="true"/>
          <p:nvPr/>
        </p:nvSpPr>
        <p:spPr>
          <a:xfrm rot="0">
            <a:off x="12174023" y="7944095"/>
            <a:ext cx="3908147" cy="477802"/>
          </a:xfrm>
          <a:prstGeom prst="rect">
            <a:avLst/>
          </a:prstGeom>
        </p:spPr>
        <p:txBody>
          <a:bodyPr anchor="t" rtlCol="false" tIns="0" lIns="0" bIns="0" rIns="0">
            <a:spAutoFit/>
          </a:bodyPr>
          <a:lstStyle/>
          <a:p>
            <a:pPr algn="ctr" marL="0" indent="0" lvl="0">
              <a:lnSpc>
                <a:spcPts val="3975"/>
              </a:lnSpc>
              <a:spcBef>
                <a:spcPct val="0"/>
              </a:spcBef>
            </a:pPr>
            <a:r>
              <a:rPr lang="en-US" b="true" sz="2839">
                <a:solidFill>
                  <a:srgbClr val="DFD6CA"/>
                </a:solidFill>
                <a:latin typeface="Open Sans Bold"/>
                <a:ea typeface="Open Sans Bold"/>
                <a:cs typeface="Open Sans Bold"/>
                <a:sym typeface="Open Sans Bold"/>
              </a:rPr>
              <a:t>Oesophagus</a:t>
            </a:r>
          </a:p>
        </p:txBody>
      </p:sp>
      <p:sp>
        <p:nvSpPr>
          <p:cNvPr name="TextBox 31" id="31"/>
          <p:cNvSpPr txBox="true"/>
          <p:nvPr/>
        </p:nvSpPr>
        <p:spPr>
          <a:xfrm rot="0">
            <a:off x="13586929" y="6563222"/>
            <a:ext cx="1069294" cy="624389"/>
          </a:xfrm>
          <a:prstGeom prst="rect">
            <a:avLst/>
          </a:prstGeom>
        </p:spPr>
        <p:txBody>
          <a:bodyPr anchor="t" rtlCol="false" tIns="0" lIns="0" bIns="0" rIns="0">
            <a:spAutoFit/>
          </a:bodyPr>
          <a:lstStyle/>
          <a:p>
            <a:pPr algn="ctr" marL="0" indent="0" lvl="1">
              <a:lnSpc>
                <a:spcPts val="5234"/>
              </a:lnSpc>
              <a:spcBef>
                <a:spcPct val="0"/>
              </a:spcBef>
            </a:pPr>
            <a:r>
              <a:rPr lang="en-US" b="true" sz="3333" spc="-83" u="none">
                <a:solidFill>
                  <a:srgbClr val="000000"/>
                </a:solidFill>
                <a:latin typeface="Open Sans Bold"/>
                <a:ea typeface="Open Sans Bold"/>
                <a:cs typeface="Open Sans Bold"/>
                <a:sym typeface="Open Sans Bold"/>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DAGT2DZre2c</dc:identifier>
  <dcterms:modified xsi:type="dcterms:W3CDTF">2011-08-01T06:04:30Z</dcterms:modified>
  <cp:revision>1</cp:revision>
  <dc:title>Organ Identification Quiz - Memory Retention Questions - Spotlight Session 2 </dc:title>
</cp:coreProperties>
</file>