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FlatBread" charset="1" panose="02000603000000000000"/>
      <p:regular r:id="rId20"/>
    </p:embeddedFont>
    <p:embeddedFont>
      <p:font typeface="Roboto Condensed" charset="1" panose="02000000000000000000"/>
      <p:regular r:id="rId21"/>
    </p:embeddedFont>
    <p:embeddedFont>
      <p:font typeface="Open Sans Bold" charset="1" panose="020B0806030504020204"/>
      <p:regular r:id="rId22"/>
    </p:embeddedFont>
    <p:embeddedFont>
      <p:font typeface="Avenir Bold" charset="1" panose="020B0703020203020204"/>
      <p:regular r:id="rId23"/>
    </p:embeddedFont>
    <p:embeddedFont>
      <p:font typeface="Open Sans" charset="1" panose="020B0606030504020204"/>
      <p:regular r:id="rId24"/>
    </p:embeddedFont>
    <p:embeddedFont>
      <p:font typeface="Avenir" charset="1" panose="020B0503020203020204"/>
      <p:regular r:id="rId25"/>
    </p:embeddedFont>
    <p:embeddedFont>
      <p:font typeface="Agrandir" charset="1" panose="0000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27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jpeg" Type="http://schemas.openxmlformats.org/officeDocument/2006/relationships/image"/><Relationship Id="rId11" Target="../media/image30.jpeg" Type="http://schemas.openxmlformats.org/officeDocument/2006/relationships/image"/><Relationship Id="rId12" Target="../media/image31.jpeg" Type="http://schemas.openxmlformats.org/officeDocument/2006/relationships/image"/><Relationship Id="rId13" Target="../media/image32.jpeg" Type="http://schemas.openxmlformats.org/officeDocument/2006/relationships/image"/><Relationship Id="rId14" Target="../media/image3.png" Type="http://schemas.openxmlformats.org/officeDocument/2006/relationships/image"/><Relationship Id="rId15" Target="../media/image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2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2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5.jpeg" Type="http://schemas.openxmlformats.org/officeDocument/2006/relationships/image"/><Relationship Id="rId12" Target="../media/image16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7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15" Target="../media/image3.png" Type="http://schemas.openxmlformats.org/officeDocument/2006/relationships/image"/><Relationship Id="rId16" Target="../media/image4.svg" Type="http://schemas.openxmlformats.org/officeDocument/2006/relationships/image"/><Relationship Id="rId17" Target="../media/image5.png" Type="http://schemas.openxmlformats.org/officeDocument/2006/relationships/image"/><Relationship Id="rId18" Target="../media/image6.svg" Type="http://schemas.openxmlformats.org/officeDocument/2006/relationships/image"/><Relationship Id="rId19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43100" y="1993705"/>
            <a:ext cx="6448853" cy="6299589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4473" t="0" r="-2447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3032626"/>
            <a:ext cx="6227779" cy="220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55"/>
              </a:lnSpc>
            </a:pPr>
            <a:r>
              <a:rPr lang="en-US" b="true" sz="7505" strike="noStrike" u="none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CAN YOU REMEMBER?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5564352"/>
            <a:ext cx="5807001" cy="163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84"/>
              </a:lnSpc>
            </a:pPr>
            <a:r>
              <a:rPr lang="en-US" sz="2346" strike="noStrike" u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Let’s see if we can test your memory, and see if you can remember some of the key points from the videos. </a:t>
            </a:r>
          </a:p>
          <a:p>
            <a:pPr algn="l" marL="0" indent="0" lvl="0">
              <a:lnSpc>
                <a:spcPts val="3284"/>
              </a:lnSpc>
            </a:pPr>
            <a:r>
              <a:rPr lang="en-US" sz="2346" strike="noStrike" u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Then you will expand on your knowledge!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3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Taste buds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129079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Saliva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74023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Oral Mucosa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Which of these help us taste our food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8373440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22039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The answer is Taste Buds!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Taste buds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129079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Saliva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74023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Oral Mucosa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352737" y="-329281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09" y="0"/>
                </a:lnTo>
                <a:lnTo>
                  <a:pt x="5834709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Green Wide Blob  "/>
          <p:cNvSpPr/>
          <p:nvPr/>
        </p:nvSpPr>
        <p:spPr>
          <a:xfrm flipH="false" flipV="false" rot="0">
            <a:off x="-4564890" y="883893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182541" y="7621638"/>
            <a:ext cx="2582283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Savoury/ Umami</a:t>
            </a:r>
          </a:p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 spc="-5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Meats, Tomato sauce, cheese, mushrooms, ripe tomatoes, soy sauce have savoury flavours.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65633" y="3316011"/>
            <a:ext cx="2445931" cy="4018315"/>
            <a:chOff x="0" y="0"/>
            <a:chExt cx="3261241" cy="5357753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9"/>
            <a:srcRect l="29722" t="0" r="29722" b="0"/>
            <a:stretch>
              <a:fillRect/>
            </a:stretch>
          </p:blipFill>
          <p:spPr>
            <a:xfrm flipH="false" flipV="false">
              <a:off x="0" y="0"/>
              <a:ext cx="3261241" cy="5357753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4790098" y="3316011"/>
            <a:ext cx="2445931" cy="4018315"/>
            <a:chOff x="0" y="0"/>
            <a:chExt cx="3261241" cy="5357753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10"/>
            <a:srcRect l="29722" t="0" r="29722" b="0"/>
            <a:stretch>
              <a:fillRect/>
            </a:stretch>
          </p:blipFill>
          <p:spPr>
            <a:xfrm flipH="false" flipV="false">
              <a:off x="0" y="0"/>
              <a:ext cx="3261241" cy="5357753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7914562" y="3316011"/>
            <a:ext cx="2445931" cy="4018315"/>
            <a:chOff x="0" y="0"/>
            <a:chExt cx="3261241" cy="5357753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11"/>
            <a:srcRect l="29722" t="0" r="29722" b="0"/>
            <a:stretch>
              <a:fillRect/>
            </a:stretch>
          </p:blipFill>
          <p:spPr>
            <a:xfrm flipH="false" flipV="false">
              <a:off x="0" y="0"/>
              <a:ext cx="3261241" cy="5357753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11039026" y="3316011"/>
            <a:ext cx="2445931" cy="4018315"/>
            <a:chOff x="0" y="0"/>
            <a:chExt cx="3261241" cy="5357753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12"/>
            <a:srcRect l="3200" t="0" r="56245" b="0"/>
            <a:stretch>
              <a:fillRect/>
            </a:stretch>
          </p:blipFill>
          <p:spPr>
            <a:xfrm flipH="false" flipV="false">
              <a:off x="0" y="0"/>
              <a:ext cx="3261241" cy="5357753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14163491" y="3316011"/>
            <a:ext cx="2445931" cy="4018315"/>
            <a:chOff x="0" y="0"/>
            <a:chExt cx="3261241" cy="5357753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13"/>
            <a:srcRect l="29722" t="0" r="29722" b="0"/>
            <a:stretch>
              <a:fillRect/>
            </a:stretch>
          </p:blipFill>
          <p:spPr>
            <a:xfrm flipH="false" flipV="false">
              <a:off x="0" y="0"/>
              <a:ext cx="3261241" cy="5357753"/>
            </a:xfrm>
            <a:prstGeom prst="rect">
              <a:avLst/>
            </a:prstGeom>
          </p:spPr>
        </p:pic>
      </p:grpSp>
      <p:sp>
        <p:nvSpPr>
          <p:cNvPr name="Freeform 17" id="17" descr="Textured Risograph Yellow Orange Blob"/>
          <p:cNvSpPr/>
          <p:nvPr/>
        </p:nvSpPr>
        <p:spPr>
          <a:xfrm flipH="false" flipV="false" rot="0">
            <a:off x="16287779" y="762208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65633" y="7621638"/>
            <a:ext cx="2445931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Sweet</a:t>
            </a:r>
          </a:p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 spc="-5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Fruits, roasted vegetables, sugary foods, jams, honey and milk all have sweet flavours.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790098" y="7621638"/>
            <a:ext cx="2445931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Salty</a:t>
            </a:r>
          </a:p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 spc="-5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Olives, cheese, ham, seafood and salty snacks (nuts and crisps) all have salty flavours.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14562" y="7621638"/>
            <a:ext cx="2445931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Sour</a:t>
            </a:r>
          </a:p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 spc="-5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Citrus fruits (like lemons and limes), vinegar, yoghurt, fermented foods  have sour flavours.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039026" y="7621638"/>
            <a:ext cx="2445931" cy="237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Bitter</a:t>
            </a:r>
          </a:p>
          <a:p>
            <a:pPr algn="ctr" marL="0" indent="0" lvl="0">
              <a:lnSpc>
                <a:spcPts val="3150"/>
              </a:lnSpc>
              <a:spcBef>
                <a:spcPct val="0"/>
              </a:spcBef>
            </a:pPr>
            <a:r>
              <a:rPr lang="en-US" sz="2100" spc="-5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Dark chocolate, dark green leafy vegetables (kale and sprouts) and coffee have bitter flavours.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Your taste buds help you taste 5 different flavours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2990818"/>
            <a:ext cx="6227779" cy="4295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NOW GO AND WATCH VIDEO 2!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Burning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129079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Chemical Reaction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74023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Melting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359373" y="772237"/>
            <a:ext cx="13556309" cy="1804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Katy showed an experiment showing cabbage turning different colours, what is this an example of...?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1313999">
              <a:off x="-9031" y="-1138160"/>
              <a:ext cx="6368061" cy="3553308"/>
            </a:xfrm>
            <a:custGeom>
              <a:avLst/>
              <a:gdLst/>
              <a:ahLst/>
              <a:cxnLst/>
              <a:rect r="r" b="b" t="t" l="l"/>
              <a:pathLst>
                <a:path h="3553308" w="6368061">
                  <a:moveTo>
                    <a:pt x="0" y="2368472"/>
                  </a:moveTo>
                  <a:lnTo>
                    <a:pt x="5891761" y="0"/>
                  </a:lnTo>
                  <a:lnTo>
                    <a:pt x="6368062" y="1184835"/>
                  </a:lnTo>
                  <a:lnTo>
                    <a:pt x="476301" y="3553308"/>
                  </a:lnTo>
                  <a:close/>
                </a:path>
              </a:pathLst>
            </a:custGeom>
            <a:blipFill>
              <a:blip r:embed="rId11"/>
              <a:stretch>
                <a:fillRect l="0" t="0" r="-1134" b="-20756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Burning 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3341537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129079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Chemical Reaction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174023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Melting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3422039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The answer is Chemical Reaction!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Well done if you got it right!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554976" y="7522782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874250" y="1790131"/>
            <a:ext cx="2533672" cy="2533662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2726" t="0" r="-22726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874250" y="5963207"/>
            <a:ext cx="2533672" cy="2533662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7667" t="0" r="-70109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347091" y="2215674"/>
            <a:ext cx="7198416" cy="579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07"/>
              </a:lnSpc>
            </a:pPr>
            <a:r>
              <a:rPr lang="en-US" b="true" sz="582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The chemical reactions that happen during digestion are decomposition and exothermic reactions.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710384" y="2474784"/>
            <a:ext cx="4169063" cy="1126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22"/>
              </a:lnSpc>
            </a:pPr>
            <a:r>
              <a:rPr lang="en-US" b="true" sz="2159" spc="-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 e</a:t>
            </a:r>
            <a:r>
              <a:rPr lang="en-US" b="true" sz="2159" spc="-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xothermic reaction </a:t>
            </a:r>
            <a:r>
              <a:rPr lang="en-US" sz="2159" spc="-5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</a:t>
            </a:r>
          </a:p>
          <a:p>
            <a:pPr algn="l" marL="0" indent="0" lvl="0">
              <a:lnSpc>
                <a:spcPts val="3022"/>
              </a:lnSpc>
            </a:pPr>
            <a:r>
              <a:rPr lang="en-US" sz="2159" spc="-5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chemical reaction that releases energy by light or heat</a:t>
            </a:r>
            <a:r>
              <a:rPr lang="en-US" b="true" sz="2159" spc="-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41297" y="6420638"/>
            <a:ext cx="4169063" cy="1580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74"/>
              </a:lnSpc>
            </a:pPr>
            <a:r>
              <a:rPr lang="en-US" sz="2267" spc="-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b="true" sz="2267" spc="-5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decomposition reaction </a:t>
            </a:r>
            <a:r>
              <a:rPr lang="en-US" sz="2267" spc="-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a reaction in which a compound breaks down into a simpler forms.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Mouth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129079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Smell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74023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Sight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What is the first stage of digestion?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1008000">
              <a:off x="-49034" y="-890425"/>
              <a:ext cx="6448069" cy="3057837"/>
            </a:xfrm>
            <a:custGeom>
              <a:avLst/>
              <a:gdLst/>
              <a:ahLst/>
              <a:cxnLst/>
              <a:rect r="r" b="b" t="t" l="l"/>
              <a:pathLst>
                <a:path h="3057837" w="6448069">
                  <a:moveTo>
                    <a:pt x="0" y="1835352"/>
                  </a:moveTo>
                  <a:lnTo>
                    <a:pt x="6078978" y="0"/>
                  </a:lnTo>
                  <a:lnTo>
                    <a:pt x="6448068" y="1222485"/>
                  </a:lnTo>
                  <a:lnTo>
                    <a:pt x="369090" y="3057837"/>
                  </a:lnTo>
                  <a:close/>
                </a:path>
              </a:pathLst>
            </a:custGeom>
            <a:blipFill>
              <a:blip r:embed="rId11"/>
              <a:stretch>
                <a:fillRect l="-27906" t="-59452" r="-27906" b="-59452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8373440" y="6102780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22039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The answer is the mouth!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Mouth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129079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Smell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74023" y="7802997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Sight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43439" y="-1002840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Green Wide Blob  "/>
          <p:cNvSpPr/>
          <p:nvPr/>
        </p:nvSpPr>
        <p:spPr>
          <a:xfrm flipH="false" flipV="false" rot="0">
            <a:off x="-1454917" y="8578869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73916" y="1706839"/>
            <a:ext cx="6264374" cy="618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40"/>
              </a:lnSpc>
              <a:spcBef>
                <a:spcPct val="0"/>
              </a:spcBef>
            </a:pPr>
            <a:r>
              <a:rPr lang="en-US" b="true" sz="57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Your mouth is the first stage of digestion... </a:t>
            </a:r>
            <a:r>
              <a:rPr lang="en-US" sz="57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help break up your food, you have 4 different types of teeth!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438291" y="1613142"/>
            <a:ext cx="5522802" cy="7792314"/>
          </a:xfrm>
          <a:custGeom>
            <a:avLst/>
            <a:gdLst/>
            <a:ahLst/>
            <a:cxnLst/>
            <a:rect r="r" b="b" t="t" l="l"/>
            <a:pathLst>
              <a:path h="7792314" w="5522802">
                <a:moveTo>
                  <a:pt x="0" y="0"/>
                </a:moveTo>
                <a:lnTo>
                  <a:pt x="5522802" y="0"/>
                </a:lnTo>
                <a:lnTo>
                  <a:pt x="5522802" y="7792314"/>
                </a:lnTo>
                <a:lnTo>
                  <a:pt x="0" y="7792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02023" y="2329482"/>
            <a:ext cx="563697" cy="563697"/>
          </a:xfrm>
          <a:custGeom>
            <a:avLst/>
            <a:gdLst/>
            <a:ahLst/>
            <a:cxnLst/>
            <a:rect r="r" b="b" t="t" l="l"/>
            <a:pathLst>
              <a:path h="563697" w="563697">
                <a:moveTo>
                  <a:pt x="0" y="0"/>
                </a:moveTo>
                <a:lnTo>
                  <a:pt x="563697" y="0"/>
                </a:lnTo>
                <a:lnTo>
                  <a:pt x="563697" y="563697"/>
                </a:lnTo>
                <a:lnTo>
                  <a:pt x="0" y="5636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63543" y="2669934"/>
            <a:ext cx="446489" cy="446489"/>
          </a:xfrm>
          <a:custGeom>
            <a:avLst/>
            <a:gdLst/>
            <a:ahLst/>
            <a:cxnLst/>
            <a:rect r="r" b="b" t="t" l="l"/>
            <a:pathLst>
              <a:path h="446489" w="446489">
                <a:moveTo>
                  <a:pt x="0" y="0"/>
                </a:moveTo>
                <a:lnTo>
                  <a:pt x="446489" y="0"/>
                </a:lnTo>
                <a:lnTo>
                  <a:pt x="446489" y="446490"/>
                </a:lnTo>
                <a:lnTo>
                  <a:pt x="0" y="446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65720" y="2429642"/>
            <a:ext cx="480585" cy="480585"/>
          </a:xfrm>
          <a:custGeom>
            <a:avLst/>
            <a:gdLst/>
            <a:ahLst/>
            <a:cxnLst/>
            <a:rect r="r" b="b" t="t" l="l"/>
            <a:pathLst>
              <a:path h="480585" w="480585">
                <a:moveTo>
                  <a:pt x="0" y="0"/>
                </a:moveTo>
                <a:lnTo>
                  <a:pt x="480585" y="0"/>
                </a:lnTo>
                <a:lnTo>
                  <a:pt x="480585" y="480585"/>
                </a:lnTo>
                <a:lnTo>
                  <a:pt x="0" y="480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80481" y="3003574"/>
            <a:ext cx="390137" cy="390137"/>
          </a:xfrm>
          <a:custGeom>
            <a:avLst/>
            <a:gdLst/>
            <a:ahLst/>
            <a:cxnLst/>
            <a:rect r="r" b="b" t="t" l="l"/>
            <a:pathLst>
              <a:path h="390137" w="390137">
                <a:moveTo>
                  <a:pt x="0" y="0"/>
                </a:moveTo>
                <a:lnTo>
                  <a:pt x="390137" y="0"/>
                </a:lnTo>
                <a:lnTo>
                  <a:pt x="390137" y="390136"/>
                </a:lnTo>
                <a:lnTo>
                  <a:pt x="0" y="390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75549" y="3393710"/>
            <a:ext cx="390137" cy="390137"/>
          </a:xfrm>
          <a:custGeom>
            <a:avLst/>
            <a:gdLst/>
            <a:ahLst/>
            <a:cxnLst/>
            <a:rect r="r" b="b" t="t" l="l"/>
            <a:pathLst>
              <a:path h="390137" w="390137">
                <a:moveTo>
                  <a:pt x="0" y="0"/>
                </a:moveTo>
                <a:lnTo>
                  <a:pt x="390137" y="0"/>
                </a:lnTo>
                <a:lnTo>
                  <a:pt x="390137" y="390137"/>
                </a:lnTo>
                <a:lnTo>
                  <a:pt x="0" y="3901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770125" y="3730928"/>
            <a:ext cx="403923" cy="403923"/>
          </a:xfrm>
          <a:custGeom>
            <a:avLst/>
            <a:gdLst/>
            <a:ahLst/>
            <a:cxnLst/>
            <a:rect r="r" b="b" t="t" l="l"/>
            <a:pathLst>
              <a:path h="403923" w="403923">
                <a:moveTo>
                  <a:pt x="0" y="0"/>
                </a:moveTo>
                <a:lnTo>
                  <a:pt x="403923" y="0"/>
                </a:lnTo>
                <a:lnTo>
                  <a:pt x="403923" y="403923"/>
                </a:lnTo>
                <a:lnTo>
                  <a:pt x="0" y="4039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870618" y="4134851"/>
            <a:ext cx="403923" cy="403923"/>
          </a:xfrm>
          <a:custGeom>
            <a:avLst/>
            <a:gdLst/>
            <a:ahLst/>
            <a:cxnLst/>
            <a:rect r="r" b="b" t="t" l="l"/>
            <a:pathLst>
              <a:path h="403923" w="403923">
                <a:moveTo>
                  <a:pt x="0" y="0"/>
                </a:moveTo>
                <a:lnTo>
                  <a:pt x="403923" y="0"/>
                </a:lnTo>
                <a:lnTo>
                  <a:pt x="403923" y="403923"/>
                </a:lnTo>
                <a:lnTo>
                  <a:pt x="0" y="4039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972086" y="4562770"/>
            <a:ext cx="403923" cy="403923"/>
          </a:xfrm>
          <a:custGeom>
            <a:avLst/>
            <a:gdLst/>
            <a:ahLst/>
            <a:cxnLst/>
            <a:rect r="r" b="b" t="t" l="l"/>
            <a:pathLst>
              <a:path h="403923" w="403923">
                <a:moveTo>
                  <a:pt x="0" y="0"/>
                </a:moveTo>
                <a:lnTo>
                  <a:pt x="403923" y="0"/>
                </a:lnTo>
                <a:lnTo>
                  <a:pt x="403923" y="403922"/>
                </a:lnTo>
                <a:lnTo>
                  <a:pt x="0" y="4039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123018" y="2669934"/>
            <a:ext cx="830604" cy="830604"/>
          </a:xfrm>
          <a:custGeom>
            <a:avLst/>
            <a:gdLst/>
            <a:ahLst/>
            <a:cxnLst/>
            <a:rect r="r" b="b" t="t" l="l"/>
            <a:pathLst>
              <a:path h="830604" w="830604">
                <a:moveTo>
                  <a:pt x="0" y="0"/>
                </a:moveTo>
                <a:lnTo>
                  <a:pt x="830604" y="0"/>
                </a:lnTo>
                <a:lnTo>
                  <a:pt x="830604" y="830604"/>
                </a:lnTo>
                <a:lnTo>
                  <a:pt x="0" y="830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123018" y="4091331"/>
            <a:ext cx="830604" cy="830604"/>
          </a:xfrm>
          <a:custGeom>
            <a:avLst/>
            <a:gdLst/>
            <a:ahLst/>
            <a:cxnLst/>
            <a:rect r="r" b="b" t="t" l="l"/>
            <a:pathLst>
              <a:path h="830604" w="830604">
                <a:moveTo>
                  <a:pt x="0" y="0"/>
                </a:moveTo>
                <a:lnTo>
                  <a:pt x="830604" y="0"/>
                </a:lnTo>
                <a:lnTo>
                  <a:pt x="830604" y="830604"/>
                </a:lnTo>
                <a:lnTo>
                  <a:pt x="0" y="830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123018" y="5625179"/>
            <a:ext cx="830604" cy="830604"/>
          </a:xfrm>
          <a:custGeom>
            <a:avLst/>
            <a:gdLst/>
            <a:ahLst/>
            <a:cxnLst/>
            <a:rect r="r" b="b" t="t" l="l"/>
            <a:pathLst>
              <a:path h="830604" w="830604">
                <a:moveTo>
                  <a:pt x="0" y="0"/>
                </a:moveTo>
                <a:lnTo>
                  <a:pt x="830604" y="0"/>
                </a:lnTo>
                <a:lnTo>
                  <a:pt x="830604" y="830604"/>
                </a:lnTo>
                <a:lnTo>
                  <a:pt x="0" y="830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123018" y="7046333"/>
            <a:ext cx="830604" cy="830604"/>
          </a:xfrm>
          <a:custGeom>
            <a:avLst/>
            <a:gdLst/>
            <a:ahLst/>
            <a:cxnLst/>
            <a:rect r="r" b="b" t="t" l="l"/>
            <a:pathLst>
              <a:path h="830604" w="830604">
                <a:moveTo>
                  <a:pt x="0" y="0"/>
                </a:moveTo>
                <a:lnTo>
                  <a:pt x="830604" y="0"/>
                </a:lnTo>
                <a:lnTo>
                  <a:pt x="830604" y="830604"/>
                </a:lnTo>
                <a:lnTo>
                  <a:pt x="0" y="8306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078856" y="7154841"/>
            <a:ext cx="5905214" cy="722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8"/>
              </a:lnSpc>
              <a:spcBef>
                <a:spcPct val="0"/>
              </a:spcBef>
            </a:pPr>
            <a:r>
              <a:rPr lang="en-US" sz="3691">
                <a:solidFill>
                  <a:srgbClr val="24232A"/>
                </a:solidFill>
                <a:latin typeface="Agrandir"/>
                <a:ea typeface="Agrandir"/>
                <a:cs typeface="Agrandir"/>
                <a:sym typeface="Agrandir"/>
              </a:rPr>
              <a:t>Molars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078856" y="2830520"/>
            <a:ext cx="5905214" cy="722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8"/>
              </a:lnSpc>
              <a:spcBef>
                <a:spcPct val="0"/>
              </a:spcBef>
            </a:pPr>
            <a:r>
              <a:rPr lang="en-US" sz="3691">
                <a:solidFill>
                  <a:srgbClr val="24232A"/>
                </a:solidFill>
                <a:latin typeface="Agrandir"/>
                <a:ea typeface="Agrandir"/>
                <a:cs typeface="Agrandir"/>
                <a:sym typeface="Agrandir"/>
              </a:rPr>
              <a:t>Canines</a:t>
            </a:r>
          </a:p>
        </p:txBody>
      </p:sp>
      <p:sp>
        <p:nvSpPr>
          <p:cNvPr name="Freeform 20" id="20" descr="Textured Risograph Yellow Orange Blob"/>
          <p:cNvSpPr/>
          <p:nvPr/>
        </p:nvSpPr>
        <p:spPr>
          <a:xfrm flipH="false" flipV="false" rot="0">
            <a:off x="14644003" y="7461635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4078856" y="4224788"/>
            <a:ext cx="5905214" cy="722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8"/>
              </a:lnSpc>
              <a:spcBef>
                <a:spcPct val="0"/>
              </a:spcBef>
            </a:pPr>
            <a:r>
              <a:rPr lang="en-US" sz="3691">
                <a:solidFill>
                  <a:srgbClr val="24232A"/>
                </a:solidFill>
                <a:latin typeface="Agrandir"/>
                <a:ea typeface="Agrandir"/>
                <a:cs typeface="Agrandir"/>
                <a:sym typeface="Agrandir"/>
              </a:rPr>
              <a:t>Incisors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078856" y="5726410"/>
            <a:ext cx="5905214" cy="722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8"/>
              </a:lnSpc>
              <a:spcBef>
                <a:spcPct val="0"/>
              </a:spcBef>
            </a:pPr>
            <a:r>
              <a:rPr lang="en-US" sz="3691">
                <a:solidFill>
                  <a:srgbClr val="24232A"/>
                </a:solidFill>
                <a:latin typeface="Agrandir"/>
                <a:ea typeface="Agrandir"/>
                <a:cs typeface="Agrandir"/>
                <a:sym typeface="Agrandir"/>
              </a:rPr>
              <a:t>Premolars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DAGT2L-801A</dc:identifier>
  <dcterms:modified xsi:type="dcterms:W3CDTF">2011-08-01T06:04:30Z</dcterms:modified>
  <cp:revision>1</cp:revision>
  <dc:title>Part 1 - Memory Retention Questions - Spotlight Session 2 </dc:title>
</cp:coreProperties>
</file>