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26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8288000" cy="10287000"/>
  <p:notesSz cx="6858000" cy="9144000"/>
  <p:embeddedFontLst>
    <p:embeddedFont>
      <p:font typeface="FlatBread" charset="1" panose="02000603000000000000"/>
      <p:regular r:id="rId20"/>
    </p:embeddedFont>
    <p:embeddedFont>
      <p:font typeface="Roboto Condensed" charset="1" panose="02000000000000000000"/>
      <p:regular r:id="rId21"/>
    </p:embeddedFont>
    <p:embeddedFont>
      <p:font typeface="Open Sans Bold" charset="1" panose="020B0806030504020204"/>
      <p:regular r:id="rId22"/>
    </p:embeddedFont>
    <p:embeddedFont>
      <p:font typeface="Avenir 1 Bold" charset="1" panose="020B0703020203020204"/>
      <p:regular r:id="rId23"/>
    </p:embeddedFont>
    <p:embeddedFont>
      <p:font typeface="Avenir 1" charset="1" panose="020B0503020203020204"/>
      <p:regular r:id="rId24"/>
    </p:embeddedFont>
    <p:embeddedFont>
      <p:font typeface="Roboto Condensed Bold" charset="1" panose="02000000000000000000"/>
      <p:regular r:id="rId25"/>
    </p:embeddedFont>
    <p:embeddedFont>
      <p:font typeface="Avenir 2" charset="1" panose="02000603020000020003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notesMasters/notesMaster1.xml" Type="http://schemas.openxmlformats.org/officeDocument/2006/relationships/notesMaster"/><Relationship Id="rId27" Target="theme/theme2.xml" Type="http://schemas.openxmlformats.org/officeDocument/2006/relationships/theme"/><Relationship Id="rId28" Target="notesSlides/notesSlide1.xml" Type="http://schemas.openxmlformats.org/officeDocument/2006/relationships/notesSlide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https://health.cornell.edu/sites/health/files/pdf-library/fiber-digestion-health.pdf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svg" Type="http://schemas.openxmlformats.org/officeDocument/2006/relationships/image"/><Relationship Id="rId11" Target="../media/image11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9.png" Type="http://schemas.openxmlformats.org/officeDocument/2006/relationships/image"/><Relationship Id="rId7" Target="../media/image3.png" Type="http://schemas.openxmlformats.org/officeDocument/2006/relationships/image"/><Relationship Id="rId8" Target="../media/image4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svg" Type="http://schemas.openxmlformats.org/officeDocument/2006/relationships/image"/><Relationship Id="rId11" Target="../media/image13.png" Type="http://schemas.openxmlformats.org/officeDocument/2006/relationships/image"/><Relationship Id="rId12" Target="../media/image14.svg" Type="http://schemas.openxmlformats.org/officeDocument/2006/relationships/image"/><Relationship Id="rId13" Target="../media/image11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9.png" Type="http://schemas.openxmlformats.org/officeDocument/2006/relationships/image"/><Relationship Id="rId7" Target="../media/image3.png" Type="http://schemas.openxmlformats.org/officeDocument/2006/relationships/image"/><Relationship Id="rId8" Target="../media/image4.svg" Type="http://schemas.openxmlformats.org/officeDocument/2006/relationships/image"/><Relationship Id="rId9" Target="../media/image7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svg" Type="http://schemas.openxmlformats.org/officeDocument/2006/relationships/image"/><Relationship Id="rId11" Target="../media/image24.png" Type="http://schemas.openxmlformats.org/officeDocument/2006/relationships/image"/><Relationship Id="rId12" Target="../media/image25.svg" Type="http://schemas.openxmlformats.org/officeDocument/2006/relationships/image"/><Relationship Id="rId13" Target="../media/image26.png" Type="http://schemas.openxmlformats.org/officeDocument/2006/relationships/image"/><Relationship Id="rId14" Target="../media/image27.svg" Type="http://schemas.openxmlformats.org/officeDocument/2006/relationships/image"/><Relationship Id="rId15" Target="../media/image28.png" Type="http://schemas.openxmlformats.org/officeDocument/2006/relationships/image"/><Relationship Id="rId16" Target="../media/image29.svg" Type="http://schemas.openxmlformats.org/officeDocument/2006/relationships/image"/><Relationship Id="rId17" Target="../media/image30.png" Type="http://schemas.openxmlformats.org/officeDocument/2006/relationships/image"/><Relationship Id="rId18" Target="../media/image31.png" Type="http://schemas.openxmlformats.org/officeDocument/2006/relationships/image"/><Relationship Id="rId19" Target="../media/image32.png" Type="http://schemas.openxmlformats.org/officeDocument/2006/relationships/image"/><Relationship Id="rId2" Target="../notesSlides/notesSlide1.xml" Type="http://schemas.openxmlformats.org/officeDocument/2006/relationships/notesSlide"/><Relationship Id="rId20" Target="../media/image33.png" Type="http://schemas.openxmlformats.org/officeDocument/2006/relationships/image"/><Relationship Id="rId21" Target="../media/image34.png" Type="http://schemas.openxmlformats.org/officeDocument/2006/relationships/image"/><Relationship Id="rId22" Target="../media/image35.png" Type="http://schemas.openxmlformats.org/officeDocument/2006/relationships/imag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5.png" Type="http://schemas.openxmlformats.org/officeDocument/2006/relationships/image"/><Relationship Id="rId6" Target="../media/image6.svg" Type="http://schemas.openxmlformats.org/officeDocument/2006/relationships/image"/><Relationship Id="rId7" Target="../media/image9.png" Type="http://schemas.openxmlformats.org/officeDocument/2006/relationships/image"/><Relationship Id="rId8" Target="../media/image21.png" Type="http://schemas.openxmlformats.org/officeDocument/2006/relationships/image"/><Relationship Id="rId9" Target="../media/image22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1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2.jpeg" Type="http://schemas.openxmlformats.org/officeDocument/2006/relationships/image"/><Relationship Id="rId12" Target="../media/image13.png" Type="http://schemas.openxmlformats.org/officeDocument/2006/relationships/image"/><Relationship Id="rId13" Target="../media/image14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jpeg" Type="http://schemas.openxmlformats.org/officeDocument/2006/relationships/image"/><Relationship Id="rId11" Target="../media/image3.png" Type="http://schemas.openxmlformats.org/officeDocument/2006/relationships/image"/><Relationship Id="rId12" Target="../media/image4.svg" Type="http://schemas.openxmlformats.org/officeDocument/2006/relationships/image"/><Relationship Id="rId13" Target="../media/image9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15.jpeg" Type="http://schemas.openxmlformats.org/officeDocument/2006/relationships/image"/><Relationship Id="rId9" Target="../media/image16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1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8.jpeg" Type="http://schemas.openxmlformats.org/officeDocument/2006/relationships/image"/><Relationship Id="rId12" Target="../media/image13.png" Type="http://schemas.openxmlformats.org/officeDocument/2006/relationships/image"/><Relationship Id="rId13" Target="../media/image14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jpeg" Type="http://schemas.openxmlformats.org/officeDocument/2006/relationships/image"/><Relationship Id="rId11" Target="../media/image3.png" Type="http://schemas.openxmlformats.org/officeDocument/2006/relationships/image"/><Relationship Id="rId12" Target="../media/image4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9.png" Type="http://schemas.openxmlformats.org/officeDocument/2006/relationships/image"/><Relationship Id="rId9" Target="../media/image19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865322" y="-632286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943100" y="1993705"/>
            <a:ext cx="6448853" cy="6299589"/>
            <a:chOff x="0" y="0"/>
            <a:chExt cx="4828540" cy="471678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-7620"/>
              <a:ext cx="4833620" cy="4726940"/>
            </a:xfrm>
            <a:custGeom>
              <a:avLst/>
              <a:gdLst/>
              <a:ahLst/>
              <a:cxnLst/>
              <a:rect r="r" b="b" t="t" l="l"/>
              <a:pathLst>
                <a:path h="4726940" w="483362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11"/>
              <a:stretch>
                <a:fillRect l="-24438" t="0" r="-24438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9144000" y="3032626"/>
            <a:ext cx="6227779" cy="2200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255"/>
              </a:lnSpc>
            </a:pPr>
            <a:r>
              <a:rPr lang="en-US" b="true" sz="7505" strike="noStrike" u="none">
                <a:solidFill>
                  <a:srgbClr val="000000"/>
                </a:solidFill>
                <a:latin typeface="FlatBread"/>
                <a:ea typeface="FlatBread"/>
                <a:cs typeface="FlatBread"/>
                <a:sym typeface="FlatBread"/>
              </a:rPr>
              <a:t>CAN YOU REMEMBER?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144000" y="5359565"/>
            <a:ext cx="5807001" cy="20454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84"/>
              </a:lnSpc>
            </a:pPr>
            <a:r>
              <a:rPr lang="en-US" sz="2346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Let’s see if we can test your memory, and see if you can remember some of the key points from the videos.</a:t>
            </a:r>
            <a:r>
              <a:rPr lang="en-US" sz="2346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</a:p>
          <a:p>
            <a:pPr algn="l">
              <a:lnSpc>
                <a:spcPts val="3284"/>
              </a:lnSpc>
            </a:pPr>
            <a:r>
              <a:rPr lang="en-US" sz="2346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Then we will you will expand on you knowledge!</a:t>
            </a:r>
          </a:p>
          <a:p>
            <a:pPr algn="l" marL="0" indent="0" lvl="0">
              <a:lnSpc>
                <a:spcPts val="3284"/>
              </a:lnSpc>
            </a:pP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865322" y="-632286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030111" y="4562443"/>
            <a:ext cx="6227779" cy="1152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255"/>
              </a:lnSpc>
            </a:pPr>
            <a:r>
              <a:rPr lang="en-US" sz="7505">
                <a:solidFill>
                  <a:srgbClr val="000000"/>
                </a:solidFill>
                <a:latin typeface="FlatBread"/>
                <a:ea typeface="FlatBread"/>
                <a:cs typeface="FlatBread"/>
                <a:sym typeface="FlatBread"/>
              </a:rPr>
              <a:t>QUESTION 3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1783459" y="-742927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80"/>
                </a:lnTo>
                <a:lnTo>
                  <a:pt x="0" y="4063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 descr="Textured Risograph Yellow Orange Blob"/>
          <p:cNvSpPr/>
          <p:nvPr/>
        </p:nvSpPr>
        <p:spPr>
          <a:xfrm flipH="false" flipV="false" rot="0">
            <a:off x="14786872" y="76272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7" y="0"/>
                </a:lnTo>
                <a:lnTo>
                  <a:pt x="4710767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726252" y="5143500"/>
            <a:ext cx="4588030" cy="2312888"/>
            <a:chOff x="0" y="0"/>
            <a:chExt cx="5254126" cy="26486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254126" cy="2648676"/>
            </a:xfrm>
            <a:custGeom>
              <a:avLst/>
              <a:gdLst/>
              <a:ahLst/>
              <a:cxnLst/>
              <a:rect r="r" b="b" t="t" l="l"/>
              <a:pathLst>
                <a:path h="2648676" w="5254126">
                  <a:moveTo>
                    <a:pt x="5129666" y="2648675"/>
                  </a:moveTo>
                  <a:lnTo>
                    <a:pt x="124460" y="2648675"/>
                  </a:lnTo>
                  <a:cubicBezTo>
                    <a:pt x="55880" y="2648675"/>
                    <a:pt x="0" y="2592795"/>
                    <a:pt x="0" y="25242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2524215"/>
                  </a:lnTo>
                  <a:cubicBezTo>
                    <a:pt x="5254126" y="2592795"/>
                    <a:pt x="5198246" y="2648676"/>
                    <a:pt x="5129666" y="2648676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3516652" y="5517224"/>
            <a:ext cx="1069294" cy="717586"/>
            <a:chOff x="0" y="0"/>
            <a:chExt cx="9462310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6764675" y="5143500"/>
            <a:ext cx="4588030" cy="2312888"/>
            <a:chOff x="0" y="0"/>
            <a:chExt cx="5254126" cy="264867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254126" cy="2648676"/>
            </a:xfrm>
            <a:custGeom>
              <a:avLst/>
              <a:gdLst/>
              <a:ahLst/>
              <a:cxnLst/>
              <a:rect r="r" b="b" t="t" l="l"/>
              <a:pathLst>
                <a:path h="2648676" w="5254126">
                  <a:moveTo>
                    <a:pt x="5129666" y="2648675"/>
                  </a:moveTo>
                  <a:lnTo>
                    <a:pt x="124460" y="2648675"/>
                  </a:lnTo>
                  <a:cubicBezTo>
                    <a:pt x="55880" y="2648675"/>
                    <a:pt x="0" y="2592795"/>
                    <a:pt x="0" y="25242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2524215"/>
                  </a:lnTo>
                  <a:cubicBezTo>
                    <a:pt x="5254126" y="2592795"/>
                    <a:pt x="5198246" y="2648676"/>
                    <a:pt x="5129666" y="2648676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548554" y="5517224"/>
            <a:ext cx="1069294" cy="717586"/>
            <a:chOff x="0" y="0"/>
            <a:chExt cx="9462310" cy="63500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1803098" y="5143500"/>
            <a:ext cx="4588030" cy="2312888"/>
            <a:chOff x="0" y="0"/>
            <a:chExt cx="5254126" cy="26486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5254126" cy="2648676"/>
            </a:xfrm>
            <a:custGeom>
              <a:avLst/>
              <a:gdLst/>
              <a:ahLst/>
              <a:cxnLst/>
              <a:rect r="r" b="b" t="t" l="l"/>
              <a:pathLst>
                <a:path h="2648676" w="5254126">
                  <a:moveTo>
                    <a:pt x="5129666" y="2648675"/>
                  </a:moveTo>
                  <a:lnTo>
                    <a:pt x="124460" y="2648675"/>
                  </a:lnTo>
                  <a:cubicBezTo>
                    <a:pt x="55880" y="2648675"/>
                    <a:pt x="0" y="2592795"/>
                    <a:pt x="0" y="25242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2524215"/>
                  </a:lnTo>
                  <a:cubicBezTo>
                    <a:pt x="5254126" y="2592795"/>
                    <a:pt x="5198246" y="2648676"/>
                    <a:pt x="5129666" y="2648676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3593498" y="5517224"/>
            <a:ext cx="1069294" cy="717586"/>
            <a:chOff x="0" y="0"/>
            <a:chExt cx="9462310" cy="63500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757235" y="2577226"/>
            <a:ext cx="14658404" cy="2342249"/>
            <a:chOff x="0" y="0"/>
            <a:chExt cx="6350000" cy="1014659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350000" cy="1014659"/>
            </a:xfrm>
            <a:custGeom>
              <a:avLst/>
              <a:gdLst/>
              <a:ahLst/>
              <a:cxnLst/>
              <a:rect r="r" b="b" t="t" l="l"/>
              <a:pathLst>
                <a:path h="1014659" w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1014659"/>
                  </a:lnTo>
                  <a:lnTo>
                    <a:pt x="0" y="1014659"/>
                  </a:lnTo>
                  <a:close/>
                </a:path>
              </a:pathLst>
            </a:custGeom>
            <a:blipFill>
              <a:blip r:embed="rId11"/>
              <a:stretch>
                <a:fillRect l="0" t="-158478" r="0" b="-158478"/>
              </a:stretch>
            </a:blipFill>
          </p:spPr>
        </p:sp>
      </p:grpSp>
      <p:sp>
        <p:nvSpPr>
          <p:cNvPr name="TextBox 23" id="23"/>
          <p:cNvSpPr txBox="true"/>
          <p:nvPr/>
        </p:nvSpPr>
        <p:spPr>
          <a:xfrm rot="0">
            <a:off x="2097225" y="6596012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Vegetables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510131" y="5518171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6942284" y="6596012"/>
            <a:ext cx="4294875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Fruit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8548554" y="5485648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2167551" y="6554298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Meat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3586977" y="5485648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2435124" y="1324687"/>
            <a:ext cx="13640574" cy="1252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87"/>
              </a:lnSpc>
              <a:spcBef>
                <a:spcPct val="0"/>
              </a:spcBef>
            </a:pPr>
            <a:r>
              <a:rPr lang="en-US" b="true" sz="4875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As a class, can you decide which food groups can support your digestive system?</a:t>
            </a:r>
          </a:p>
        </p:txBody>
      </p:sp>
      <p:grpSp>
        <p:nvGrpSpPr>
          <p:cNvPr name="Group 30" id="30"/>
          <p:cNvGrpSpPr/>
          <p:nvPr/>
        </p:nvGrpSpPr>
        <p:grpSpPr>
          <a:xfrm rot="0">
            <a:off x="1750763" y="7520493"/>
            <a:ext cx="4588030" cy="2312888"/>
            <a:chOff x="0" y="0"/>
            <a:chExt cx="5254126" cy="2648675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5254126" cy="2648676"/>
            </a:xfrm>
            <a:custGeom>
              <a:avLst/>
              <a:gdLst/>
              <a:ahLst/>
              <a:cxnLst/>
              <a:rect r="r" b="b" t="t" l="l"/>
              <a:pathLst>
                <a:path h="2648676" w="5254126">
                  <a:moveTo>
                    <a:pt x="5129666" y="2648675"/>
                  </a:moveTo>
                  <a:lnTo>
                    <a:pt x="124460" y="2648675"/>
                  </a:lnTo>
                  <a:cubicBezTo>
                    <a:pt x="55880" y="2648675"/>
                    <a:pt x="0" y="2592795"/>
                    <a:pt x="0" y="25242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2524215"/>
                  </a:lnTo>
                  <a:cubicBezTo>
                    <a:pt x="5254126" y="2592795"/>
                    <a:pt x="5198246" y="2648676"/>
                    <a:pt x="5129666" y="2648676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32" id="32"/>
          <p:cNvGrpSpPr/>
          <p:nvPr/>
        </p:nvGrpSpPr>
        <p:grpSpPr>
          <a:xfrm rot="0">
            <a:off x="3541163" y="7894217"/>
            <a:ext cx="1069294" cy="717586"/>
            <a:chOff x="0" y="0"/>
            <a:chExt cx="9462310" cy="63500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34" id="34"/>
          <p:cNvGrpSpPr/>
          <p:nvPr/>
        </p:nvGrpSpPr>
        <p:grpSpPr>
          <a:xfrm rot="0">
            <a:off x="6789186" y="7520493"/>
            <a:ext cx="4588030" cy="2312888"/>
            <a:chOff x="0" y="0"/>
            <a:chExt cx="5254126" cy="2648675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5254126" cy="2648676"/>
            </a:xfrm>
            <a:custGeom>
              <a:avLst/>
              <a:gdLst/>
              <a:ahLst/>
              <a:cxnLst/>
              <a:rect r="r" b="b" t="t" l="l"/>
              <a:pathLst>
                <a:path h="2648676" w="5254126">
                  <a:moveTo>
                    <a:pt x="5129666" y="2648675"/>
                  </a:moveTo>
                  <a:lnTo>
                    <a:pt x="124460" y="2648675"/>
                  </a:lnTo>
                  <a:cubicBezTo>
                    <a:pt x="55880" y="2648675"/>
                    <a:pt x="0" y="2592795"/>
                    <a:pt x="0" y="25242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2524215"/>
                  </a:lnTo>
                  <a:cubicBezTo>
                    <a:pt x="5254126" y="2592795"/>
                    <a:pt x="5198246" y="2648676"/>
                    <a:pt x="5129666" y="2648676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36" id="36"/>
          <p:cNvGrpSpPr/>
          <p:nvPr/>
        </p:nvGrpSpPr>
        <p:grpSpPr>
          <a:xfrm rot="0">
            <a:off x="8573065" y="7894217"/>
            <a:ext cx="1069294" cy="717586"/>
            <a:chOff x="0" y="0"/>
            <a:chExt cx="9462310" cy="63500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38" id="38"/>
          <p:cNvGrpSpPr/>
          <p:nvPr/>
        </p:nvGrpSpPr>
        <p:grpSpPr>
          <a:xfrm rot="0">
            <a:off x="11827609" y="7520493"/>
            <a:ext cx="4588030" cy="2312888"/>
            <a:chOff x="0" y="0"/>
            <a:chExt cx="5254126" cy="2648675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5254126" cy="2648676"/>
            </a:xfrm>
            <a:custGeom>
              <a:avLst/>
              <a:gdLst/>
              <a:ahLst/>
              <a:cxnLst/>
              <a:rect r="r" b="b" t="t" l="l"/>
              <a:pathLst>
                <a:path h="2648676" w="5254126">
                  <a:moveTo>
                    <a:pt x="5129666" y="2648675"/>
                  </a:moveTo>
                  <a:lnTo>
                    <a:pt x="124460" y="2648675"/>
                  </a:lnTo>
                  <a:cubicBezTo>
                    <a:pt x="55880" y="2648675"/>
                    <a:pt x="0" y="2592795"/>
                    <a:pt x="0" y="25242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2524215"/>
                  </a:lnTo>
                  <a:cubicBezTo>
                    <a:pt x="5254126" y="2592795"/>
                    <a:pt x="5198246" y="2648676"/>
                    <a:pt x="5129666" y="2648676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3618009" y="7894217"/>
            <a:ext cx="1069294" cy="717586"/>
            <a:chOff x="0" y="0"/>
            <a:chExt cx="9462310" cy="635000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sp>
        <p:nvSpPr>
          <p:cNvPr name="TextBox 42" id="42"/>
          <p:cNvSpPr txBox="true"/>
          <p:nvPr/>
        </p:nvSpPr>
        <p:spPr>
          <a:xfrm rot="0">
            <a:off x="2121736" y="8973005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Carbohydrates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3534642" y="789516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6966796" y="8973005"/>
            <a:ext cx="4294875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Fats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8573065" y="7862640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2192062" y="8931291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Beans and Pulses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3611489" y="7862640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1783459" y="-742927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80"/>
                </a:lnTo>
                <a:lnTo>
                  <a:pt x="0" y="4063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5" id="5" descr="Textured Risograph Yellow Orange Blob"/>
          <p:cNvSpPr/>
          <p:nvPr/>
        </p:nvSpPr>
        <p:spPr>
          <a:xfrm flipH="false" flipV="false" rot="0">
            <a:off x="14786872" y="76272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7" y="0"/>
                </a:lnTo>
                <a:lnTo>
                  <a:pt x="4710767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726252" y="5143500"/>
            <a:ext cx="4588030" cy="2312888"/>
            <a:chOff x="0" y="0"/>
            <a:chExt cx="5254126" cy="26486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254126" cy="2648676"/>
            </a:xfrm>
            <a:custGeom>
              <a:avLst/>
              <a:gdLst/>
              <a:ahLst/>
              <a:cxnLst/>
              <a:rect r="r" b="b" t="t" l="l"/>
              <a:pathLst>
                <a:path h="2648676" w="5254126">
                  <a:moveTo>
                    <a:pt x="5129666" y="2648675"/>
                  </a:moveTo>
                  <a:lnTo>
                    <a:pt x="124460" y="2648675"/>
                  </a:lnTo>
                  <a:cubicBezTo>
                    <a:pt x="55880" y="2648675"/>
                    <a:pt x="0" y="2592795"/>
                    <a:pt x="0" y="25242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2524215"/>
                  </a:lnTo>
                  <a:cubicBezTo>
                    <a:pt x="5254126" y="2592795"/>
                    <a:pt x="5198246" y="2648676"/>
                    <a:pt x="5129666" y="2648676"/>
                  </a:cubicBezTo>
                  <a:close/>
                </a:path>
              </a:pathLst>
            </a:custGeom>
            <a:solidFill>
              <a:srgbClr val="59AA32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3516652" y="5517224"/>
            <a:ext cx="1069294" cy="717586"/>
            <a:chOff x="0" y="0"/>
            <a:chExt cx="9462310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6764675" y="5143500"/>
            <a:ext cx="4588030" cy="2312888"/>
            <a:chOff x="0" y="0"/>
            <a:chExt cx="5254126" cy="264867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254126" cy="2648676"/>
            </a:xfrm>
            <a:custGeom>
              <a:avLst/>
              <a:gdLst/>
              <a:ahLst/>
              <a:cxnLst/>
              <a:rect r="r" b="b" t="t" l="l"/>
              <a:pathLst>
                <a:path h="2648676" w="5254126">
                  <a:moveTo>
                    <a:pt x="5129666" y="2648675"/>
                  </a:moveTo>
                  <a:lnTo>
                    <a:pt x="124460" y="2648675"/>
                  </a:lnTo>
                  <a:cubicBezTo>
                    <a:pt x="55880" y="2648675"/>
                    <a:pt x="0" y="2592795"/>
                    <a:pt x="0" y="25242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2524215"/>
                  </a:lnTo>
                  <a:cubicBezTo>
                    <a:pt x="5254126" y="2592795"/>
                    <a:pt x="5198246" y="2648676"/>
                    <a:pt x="5129666" y="2648676"/>
                  </a:cubicBezTo>
                  <a:close/>
                </a:path>
              </a:pathLst>
            </a:custGeom>
            <a:solidFill>
              <a:srgbClr val="59AA32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548554" y="5517224"/>
            <a:ext cx="1069294" cy="717586"/>
            <a:chOff x="0" y="0"/>
            <a:chExt cx="9462310" cy="63500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1803098" y="5143500"/>
            <a:ext cx="4588030" cy="2312888"/>
            <a:chOff x="0" y="0"/>
            <a:chExt cx="5254126" cy="26486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5254126" cy="2648676"/>
            </a:xfrm>
            <a:custGeom>
              <a:avLst/>
              <a:gdLst/>
              <a:ahLst/>
              <a:cxnLst/>
              <a:rect r="r" b="b" t="t" l="l"/>
              <a:pathLst>
                <a:path h="2648676" w="5254126">
                  <a:moveTo>
                    <a:pt x="5129666" y="2648675"/>
                  </a:moveTo>
                  <a:lnTo>
                    <a:pt x="124460" y="2648675"/>
                  </a:lnTo>
                  <a:cubicBezTo>
                    <a:pt x="55880" y="2648675"/>
                    <a:pt x="0" y="2592795"/>
                    <a:pt x="0" y="25242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2524215"/>
                  </a:lnTo>
                  <a:cubicBezTo>
                    <a:pt x="5254126" y="2592795"/>
                    <a:pt x="5198246" y="2648676"/>
                    <a:pt x="5129666" y="2648676"/>
                  </a:cubicBezTo>
                  <a:close/>
                </a:path>
              </a:pathLst>
            </a:custGeom>
            <a:solidFill>
              <a:srgbClr val="D11B1B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3593498" y="5517224"/>
            <a:ext cx="1069294" cy="717586"/>
            <a:chOff x="0" y="0"/>
            <a:chExt cx="9462310" cy="63500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sp>
        <p:nvSpPr>
          <p:cNvPr name="Freeform 21" id="21"/>
          <p:cNvSpPr/>
          <p:nvPr/>
        </p:nvSpPr>
        <p:spPr>
          <a:xfrm flipH="false" flipV="false" rot="0">
            <a:off x="13442943" y="5166303"/>
            <a:ext cx="1419427" cy="1419427"/>
          </a:xfrm>
          <a:custGeom>
            <a:avLst/>
            <a:gdLst/>
            <a:ahLst/>
            <a:cxnLst/>
            <a:rect r="r" b="b" t="t" l="l"/>
            <a:pathLst>
              <a:path h="1419427" w="1419427">
                <a:moveTo>
                  <a:pt x="0" y="0"/>
                </a:moveTo>
                <a:lnTo>
                  <a:pt x="1419427" y="0"/>
                </a:lnTo>
                <a:lnTo>
                  <a:pt x="1419427" y="1419427"/>
                </a:lnTo>
                <a:lnTo>
                  <a:pt x="0" y="14194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1757235" y="2577226"/>
            <a:ext cx="14658404" cy="2342249"/>
            <a:chOff x="0" y="0"/>
            <a:chExt cx="6350000" cy="1014659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6350000" cy="1014659"/>
            </a:xfrm>
            <a:custGeom>
              <a:avLst/>
              <a:gdLst/>
              <a:ahLst/>
              <a:cxnLst/>
              <a:rect r="r" b="b" t="t" l="l"/>
              <a:pathLst>
                <a:path h="1014659" w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1014659"/>
                  </a:lnTo>
                  <a:lnTo>
                    <a:pt x="0" y="1014659"/>
                  </a:lnTo>
                  <a:close/>
                </a:path>
              </a:pathLst>
            </a:custGeom>
            <a:blipFill>
              <a:blip r:embed="rId13"/>
              <a:stretch>
                <a:fillRect l="0" t="-158478" r="0" b="-158478"/>
              </a:stretch>
            </a:blipFill>
          </p:spPr>
        </p:sp>
      </p:grpSp>
      <p:sp>
        <p:nvSpPr>
          <p:cNvPr name="TextBox 24" id="24"/>
          <p:cNvSpPr txBox="true"/>
          <p:nvPr/>
        </p:nvSpPr>
        <p:spPr>
          <a:xfrm rot="0">
            <a:off x="2097225" y="6596012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Vegetables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3510131" y="5518171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6942284" y="6596012"/>
            <a:ext cx="4294875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Fruit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8548554" y="5485648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2167551" y="6554298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Meat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3586977" y="5485648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859415" y="1877137"/>
            <a:ext cx="14556225" cy="7000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87"/>
              </a:lnSpc>
              <a:spcBef>
                <a:spcPct val="0"/>
              </a:spcBef>
            </a:pPr>
            <a:r>
              <a:rPr lang="en-US" b="true" sz="4875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Well done if you said any of the answers below!</a:t>
            </a:r>
          </a:p>
        </p:txBody>
      </p:sp>
      <p:grpSp>
        <p:nvGrpSpPr>
          <p:cNvPr name="Group 31" id="31"/>
          <p:cNvGrpSpPr/>
          <p:nvPr/>
        </p:nvGrpSpPr>
        <p:grpSpPr>
          <a:xfrm rot="0">
            <a:off x="1750763" y="7520493"/>
            <a:ext cx="4588030" cy="2312888"/>
            <a:chOff x="0" y="0"/>
            <a:chExt cx="5254126" cy="2648675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5254126" cy="2648676"/>
            </a:xfrm>
            <a:custGeom>
              <a:avLst/>
              <a:gdLst/>
              <a:ahLst/>
              <a:cxnLst/>
              <a:rect r="r" b="b" t="t" l="l"/>
              <a:pathLst>
                <a:path h="2648676" w="5254126">
                  <a:moveTo>
                    <a:pt x="5129666" y="2648675"/>
                  </a:moveTo>
                  <a:lnTo>
                    <a:pt x="124460" y="2648675"/>
                  </a:lnTo>
                  <a:cubicBezTo>
                    <a:pt x="55880" y="2648675"/>
                    <a:pt x="0" y="2592795"/>
                    <a:pt x="0" y="25242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2524215"/>
                  </a:lnTo>
                  <a:cubicBezTo>
                    <a:pt x="5254126" y="2592795"/>
                    <a:pt x="5198246" y="2648676"/>
                    <a:pt x="5129666" y="2648676"/>
                  </a:cubicBezTo>
                  <a:close/>
                </a:path>
              </a:pathLst>
            </a:custGeom>
            <a:solidFill>
              <a:srgbClr val="59AA32"/>
            </a:solidFill>
          </p:spPr>
        </p:sp>
      </p:grpSp>
      <p:grpSp>
        <p:nvGrpSpPr>
          <p:cNvPr name="Group 33" id="33"/>
          <p:cNvGrpSpPr/>
          <p:nvPr/>
        </p:nvGrpSpPr>
        <p:grpSpPr>
          <a:xfrm rot="0">
            <a:off x="3541163" y="7894217"/>
            <a:ext cx="1069294" cy="717586"/>
            <a:chOff x="0" y="0"/>
            <a:chExt cx="9462310" cy="63500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6789186" y="7520493"/>
            <a:ext cx="4588030" cy="2312888"/>
            <a:chOff x="0" y="0"/>
            <a:chExt cx="5254126" cy="2648675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5254126" cy="2648676"/>
            </a:xfrm>
            <a:custGeom>
              <a:avLst/>
              <a:gdLst/>
              <a:ahLst/>
              <a:cxnLst/>
              <a:rect r="r" b="b" t="t" l="l"/>
              <a:pathLst>
                <a:path h="2648676" w="5254126">
                  <a:moveTo>
                    <a:pt x="5129666" y="2648675"/>
                  </a:moveTo>
                  <a:lnTo>
                    <a:pt x="124460" y="2648675"/>
                  </a:lnTo>
                  <a:cubicBezTo>
                    <a:pt x="55880" y="2648675"/>
                    <a:pt x="0" y="2592795"/>
                    <a:pt x="0" y="25242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2524215"/>
                  </a:lnTo>
                  <a:cubicBezTo>
                    <a:pt x="5254126" y="2592795"/>
                    <a:pt x="5198246" y="2648676"/>
                    <a:pt x="5129666" y="2648676"/>
                  </a:cubicBezTo>
                  <a:close/>
                </a:path>
              </a:pathLst>
            </a:custGeom>
            <a:solidFill>
              <a:srgbClr val="D11B1B"/>
            </a:solidFill>
          </p:spPr>
        </p:sp>
      </p:grpSp>
      <p:grpSp>
        <p:nvGrpSpPr>
          <p:cNvPr name="Group 37" id="37"/>
          <p:cNvGrpSpPr/>
          <p:nvPr/>
        </p:nvGrpSpPr>
        <p:grpSpPr>
          <a:xfrm rot="0">
            <a:off x="8573065" y="7894217"/>
            <a:ext cx="1069294" cy="717586"/>
            <a:chOff x="0" y="0"/>
            <a:chExt cx="9462310" cy="635000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39" id="39"/>
          <p:cNvGrpSpPr/>
          <p:nvPr/>
        </p:nvGrpSpPr>
        <p:grpSpPr>
          <a:xfrm rot="0">
            <a:off x="11827609" y="7520493"/>
            <a:ext cx="4588030" cy="2312888"/>
            <a:chOff x="0" y="0"/>
            <a:chExt cx="5254126" cy="2648675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5254126" cy="2648676"/>
            </a:xfrm>
            <a:custGeom>
              <a:avLst/>
              <a:gdLst/>
              <a:ahLst/>
              <a:cxnLst/>
              <a:rect r="r" b="b" t="t" l="l"/>
              <a:pathLst>
                <a:path h="2648676" w="5254126">
                  <a:moveTo>
                    <a:pt x="5129666" y="2648675"/>
                  </a:moveTo>
                  <a:lnTo>
                    <a:pt x="124460" y="2648675"/>
                  </a:lnTo>
                  <a:cubicBezTo>
                    <a:pt x="55880" y="2648675"/>
                    <a:pt x="0" y="2592795"/>
                    <a:pt x="0" y="25242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2524215"/>
                  </a:lnTo>
                  <a:cubicBezTo>
                    <a:pt x="5254126" y="2592795"/>
                    <a:pt x="5198246" y="2648676"/>
                    <a:pt x="5129666" y="2648676"/>
                  </a:cubicBezTo>
                  <a:close/>
                </a:path>
              </a:pathLst>
            </a:custGeom>
            <a:solidFill>
              <a:srgbClr val="59AA32"/>
            </a:solidFill>
          </p:spPr>
        </p:sp>
      </p:grpSp>
      <p:grpSp>
        <p:nvGrpSpPr>
          <p:cNvPr name="Group 41" id="41"/>
          <p:cNvGrpSpPr/>
          <p:nvPr/>
        </p:nvGrpSpPr>
        <p:grpSpPr>
          <a:xfrm rot="0">
            <a:off x="13618009" y="7894217"/>
            <a:ext cx="1069294" cy="717586"/>
            <a:chOff x="0" y="0"/>
            <a:chExt cx="9462310" cy="63500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sp>
        <p:nvSpPr>
          <p:cNvPr name="TextBox 43" id="43"/>
          <p:cNvSpPr txBox="true"/>
          <p:nvPr/>
        </p:nvSpPr>
        <p:spPr>
          <a:xfrm rot="0">
            <a:off x="2121736" y="8973005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Carbohydrates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3534642" y="789516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4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6966796" y="8973005"/>
            <a:ext cx="4294875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Fats</a:t>
            </a:r>
          </a:p>
        </p:txBody>
      </p:sp>
      <p:sp>
        <p:nvSpPr>
          <p:cNvPr name="Freeform 46" id="46"/>
          <p:cNvSpPr/>
          <p:nvPr/>
        </p:nvSpPr>
        <p:spPr>
          <a:xfrm flipH="false" flipV="false" rot="0">
            <a:off x="8397999" y="7543296"/>
            <a:ext cx="1419427" cy="1419427"/>
          </a:xfrm>
          <a:custGeom>
            <a:avLst/>
            <a:gdLst/>
            <a:ahLst/>
            <a:cxnLst/>
            <a:rect r="r" b="b" t="t" l="l"/>
            <a:pathLst>
              <a:path h="1419427" w="1419427">
                <a:moveTo>
                  <a:pt x="0" y="0"/>
                </a:moveTo>
                <a:lnTo>
                  <a:pt x="1419427" y="0"/>
                </a:lnTo>
                <a:lnTo>
                  <a:pt x="1419427" y="1419427"/>
                </a:lnTo>
                <a:lnTo>
                  <a:pt x="0" y="14194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7" id="47"/>
          <p:cNvSpPr txBox="true"/>
          <p:nvPr/>
        </p:nvSpPr>
        <p:spPr>
          <a:xfrm rot="0">
            <a:off x="8573065" y="7862640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5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2192062" y="8931291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Beans and Pulses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13611489" y="7862640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1888655" y="-633718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5" id="5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4331519" y="4030518"/>
            <a:ext cx="4092536" cy="3103889"/>
            <a:chOff x="0" y="0"/>
            <a:chExt cx="5456715" cy="413851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456715" cy="3410447"/>
            </a:xfrm>
            <a:custGeom>
              <a:avLst/>
              <a:gdLst/>
              <a:ahLst/>
              <a:cxnLst/>
              <a:rect r="r" b="b" t="t" l="l"/>
              <a:pathLst>
                <a:path h="3410447" w="5456715">
                  <a:moveTo>
                    <a:pt x="0" y="0"/>
                  </a:moveTo>
                  <a:lnTo>
                    <a:pt x="5456715" y="0"/>
                  </a:lnTo>
                  <a:lnTo>
                    <a:pt x="5456715" y="3410447"/>
                  </a:lnTo>
                  <a:lnTo>
                    <a:pt x="0" y="34104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192999" y="3343772"/>
              <a:ext cx="5070716" cy="79474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77"/>
                </a:lnSpc>
              </a:pPr>
              <a:r>
                <a:rPr lang="en-US" sz="3626">
                  <a:solidFill>
                    <a:srgbClr val="000000"/>
                  </a:solidFill>
                  <a:latin typeface="Avenir 2"/>
                  <a:ea typeface="Avenir 2"/>
                  <a:cs typeface="Avenir 2"/>
                  <a:sym typeface="Avenir 2"/>
                </a:rPr>
                <a:t>VEGETABLES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9750665" y="3803725"/>
            <a:ext cx="5446704" cy="3330682"/>
            <a:chOff x="0" y="0"/>
            <a:chExt cx="7262272" cy="444090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7262272" cy="3712837"/>
            </a:xfrm>
            <a:custGeom>
              <a:avLst/>
              <a:gdLst/>
              <a:ahLst/>
              <a:cxnLst/>
              <a:rect r="r" b="b" t="t" l="l"/>
              <a:pathLst>
                <a:path h="3712837" w="7262272">
                  <a:moveTo>
                    <a:pt x="0" y="0"/>
                  </a:moveTo>
                  <a:lnTo>
                    <a:pt x="7262272" y="0"/>
                  </a:lnTo>
                  <a:lnTo>
                    <a:pt x="7262272" y="3712837"/>
                  </a:lnTo>
                  <a:lnTo>
                    <a:pt x="0" y="3712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1095778" y="3646162"/>
              <a:ext cx="5070716" cy="79474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77"/>
                </a:lnSpc>
              </a:pPr>
              <a:r>
                <a:rPr lang="en-US" sz="3626">
                  <a:solidFill>
                    <a:srgbClr val="000000"/>
                  </a:solidFill>
                  <a:latin typeface="Avenir 2"/>
                  <a:ea typeface="Avenir 2"/>
                  <a:cs typeface="Avenir 2"/>
                  <a:sym typeface="Avenir 2"/>
                </a:rPr>
                <a:t>FRUITS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4246928" y="7134407"/>
            <a:ext cx="2200319" cy="2208602"/>
          </a:xfrm>
          <a:custGeom>
            <a:avLst/>
            <a:gdLst/>
            <a:ahLst/>
            <a:cxnLst/>
            <a:rect r="r" b="b" t="t" l="l"/>
            <a:pathLst>
              <a:path h="2208602" w="2200319">
                <a:moveTo>
                  <a:pt x="0" y="0"/>
                </a:moveTo>
                <a:lnTo>
                  <a:pt x="2200319" y="0"/>
                </a:lnTo>
                <a:lnTo>
                  <a:pt x="2200319" y="2208602"/>
                </a:lnTo>
                <a:lnTo>
                  <a:pt x="0" y="22086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16297" y="6737477"/>
            <a:ext cx="4704059" cy="2416710"/>
          </a:xfrm>
          <a:custGeom>
            <a:avLst/>
            <a:gdLst/>
            <a:ahLst/>
            <a:cxnLst/>
            <a:rect r="r" b="b" t="t" l="l"/>
            <a:pathLst>
              <a:path h="2416710" w="4704059">
                <a:moveTo>
                  <a:pt x="0" y="0"/>
                </a:moveTo>
                <a:lnTo>
                  <a:pt x="4704059" y="0"/>
                </a:lnTo>
                <a:lnTo>
                  <a:pt x="4704059" y="2416710"/>
                </a:lnTo>
                <a:lnTo>
                  <a:pt x="0" y="24167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027404" y="6919676"/>
            <a:ext cx="1809604" cy="2236589"/>
          </a:xfrm>
          <a:custGeom>
            <a:avLst/>
            <a:gdLst/>
            <a:ahLst/>
            <a:cxnLst/>
            <a:rect r="r" b="b" t="t" l="l"/>
            <a:pathLst>
              <a:path h="2236589" w="1809604">
                <a:moveTo>
                  <a:pt x="0" y="0"/>
                </a:moveTo>
                <a:lnTo>
                  <a:pt x="1809604" y="0"/>
                </a:lnTo>
                <a:lnTo>
                  <a:pt x="1809604" y="2236588"/>
                </a:lnTo>
                <a:lnTo>
                  <a:pt x="0" y="22365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748973" y="8238708"/>
            <a:ext cx="1183233" cy="1087096"/>
          </a:xfrm>
          <a:custGeom>
            <a:avLst/>
            <a:gdLst/>
            <a:ahLst/>
            <a:cxnLst/>
            <a:rect r="r" b="b" t="t" l="l"/>
            <a:pathLst>
              <a:path h="1087096" w="1183233">
                <a:moveTo>
                  <a:pt x="0" y="0"/>
                </a:moveTo>
                <a:lnTo>
                  <a:pt x="1183233" y="0"/>
                </a:lnTo>
                <a:lnTo>
                  <a:pt x="1183233" y="1087096"/>
                </a:lnTo>
                <a:lnTo>
                  <a:pt x="0" y="108709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076520" y="8570569"/>
            <a:ext cx="977238" cy="687731"/>
          </a:xfrm>
          <a:custGeom>
            <a:avLst/>
            <a:gdLst/>
            <a:ahLst/>
            <a:cxnLst/>
            <a:rect r="r" b="b" t="t" l="l"/>
            <a:pathLst>
              <a:path h="687731" w="977238">
                <a:moveTo>
                  <a:pt x="0" y="0"/>
                </a:moveTo>
                <a:lnTo>
                  <a:pt x="977238" y="0"/>
                </a:lnTo>
                <a:lnTo>
                  <a:pt x="977238" y="687731"/>
                </a:lnTo>
                <a:lnTo>
                  <a:pt x="0" y="68773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6343256" y="8351748"/>
            <a:ext cx="748402" cy="991261"/>
          </a:xfrm>
          <a:custGeom>
            <a:avLst/>
            <a:gdLst/>
            <a:ahLst/>
            <a:cxnLst/>
            <a:rect r="r" b="b" t="t" l="l"/>
            <a:pathLst>
              <a:path h="991261" w="748402">
                <a:moveTo>
                  <a:pt x="0" y="0"/>
                </a:moveTo>
                <a:lnTo>
                  <a:pt x="748402" y="0"/>
                </a:lnTo>
                <a:lnTo>
                  <a:pt x="748402" y="991261"/>
                </a:lnTo>
                <a:lnTo>
                  <a:pt x="0" y="99126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2871478" y="9356058"/>
            <a:ext cx="4951219" cy="612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77"/>
              </a:lnSpc>
            </a:pPr>
            <a:r>
              <a:rPr lang="en-US" sz="3626">
                <a:solidFill>
                  <a:srgbClr val="000000"/>
                </a:solidFill>
                <a:latin typeface="Avenir 2"/>
                <a:ea typeface="Avenir 2"/>
                <a:cs typeface="Avenir 2"/>
                <a:sym typeface="Avenir 2"/>
              </a:rPr>
              <a:t>BEANS AND PULSES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61046" y="9356058"/>
            <a:ext cx="4066809" cy="612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77"/>
              </a:lnSpc>
            </a:pPr>
            <a:r>
              <a:rPr lang="en-US" sz="3626">
                <a:solidFill>
                  <a:srgbClr val="000000"/>
                </a:solidFill>
                <a:latin typeface="Avenir 2"/>
                <a:ea typeface="Avenir 2"/>
                <a:cs typeface="Avenir 2"/>
                <a:sym typeface="Avenir 2"/>
              </a:rPr>
              <a:t>NUTS AND SEEDS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109920" y="9356058"/>
            <a:ext cx="4071994" cy="612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77"/>
              </a:lnSpc>
            </a:pPr>
            <a:r>
              <a:rPr lang="en-US" sz="3626">
                <a:solidFill>
                  <a:srgbClr val="000000"/>
                </a:solidFill>
                <a:latin typeface="Avenir 2"/>
                <a:ea typeface="Avenir 2"/>
                <a:cs typeface="Avenir 2"/>
                <a:sym typeface="Avenir 2"/>
              </a:rPr>
              <a:t>CARBOHYDRATES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865888" y="1212891"/>
            <a:ext cx="14556225" cy="2216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87"/>
              </a:lnSpc>
            </a:pPr>
            <a:r>
              <a:rPr lang="en-US" sz="4875" b="true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Foods high in fibre can help support your digestive system!</a:t>
            </a:r>
          </a:p>
          <a:p>
            <a:pPr algn="ctr">
              <a:lnSpc>
                <a:spcPts val="2677"/>
              </a:lnSpc>
            </a:pPr>
          </a:p>
          <a:p>
            <a:pPr algn="ctr" marL="0" indent="0" lvl="0">
              <a:lnSpc>
                <a:spcPts val="2677"/>
              </a:lnSpc>
              <a:spcBef>
                <a:spcPct val="0"/>
              </a:spcBef>
            </a:pPr>
            <a:r>
              <a:rPr lang="en-US" b="true" sz="2975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Fibre affects the speed of digestion, absorption of nutrients, movement of waste products (e.g. your poo) and helps feed beneficial bacteria in your intestines.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6765606" y="6681192"/>
            <a:ext cx="4760622" cy="2904637"/>
            <a:chOff x="0" y="0"/>
            <a:chExt cx="6347496" cy="3872849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6347496" cy="3618073"/>
            </a:xfrm>
            <a:custGeom>
              <a:avLst/>
              <a:gdLst/>
              <a:ahLst/>
              <a:cxnLst/>
              <a:rect r="r" b="b" t="t" l="l"/>
              <a:pathLst>
                <a:path h="3618073" w="6347496">
                  <a:moveTo>
                    <a:pt x="0" y="0"/>
                  </a:moveTo>
                  <a:lnTo>
                    <a:pt x="6347496" y="0"/>
                  </a:lnTo>
                  <a:lnTo>
                    <a:pt x="6347496" y="3618073"/>
                  </a:lnTo>
                  <a:lnTo>
                    <a:pt x="0" y="36180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2220643">
              <a:off x="4442576" y="2195998"/>
              <a:ext cx="1434715" cy="1384500"/>
            </a:xfrm>
            <a:custGeom>
              <a:avLst/>
              <a:gdLst/>
              <a:ahLst/>
              <a:cxnLst/>
              <a:rect r="r" b="b" t="t" l="l"/>
              <a:pathLst>
                <a:path h="1384500" w="1434715">
                  <a:moveTo>
                    <a:pt x="0" y="0"/>
                  </a:moveTo>
                  <a:lnTo>
                    <a:pt x="1434715" y="0"/>
                  </a:lnTo>
                  <a:lnTo>
                    <a:pt x="1434715" y="1384500"/>
                  </a:lnTo>
                  <a:lnTo>
                    <a:pt x="0" y="1384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2962210" y="2519168"/>
              <a:ext cx="1373133" cy="1149999"/>
            </a:xfrm>
            <a:custGeom>
              <a:avLst/>
              <a:gdLst/>
              <a:ahLst/>
              <a:cxnLst/>
              <a:rect r="r" b="b" t="t" l="l"/>
              <a:pathLst>
                <a:path h="1149999" w="1373133">
                  <a:moveTo>
                    <a:pt x="0" y="0"/>
                  </a:moveTo>
                  <a:lnTo>
                    <a:pt x="1373133" y="0"/>
                  </a:lnTo>
                  <a:lnTo>
                    <a:pt x="1373133" y="1149999"/>
                  </a:lnTo>
                  <a:lnTo>
                    <a:pt x="0" y="1149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865322" y="-632286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135601" y="2990818"/>
            <a:ext cx="14016798" cy="42958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55"/>
              </a:lnSpc>
            </a:pPr>
            <a:r>
              <a:rPr lang="en-US" sz="7505">
                <a:solidFill>
                  <a:srgbClr val="000000"/>
                </a:solidFill>
                <a:latin typeface="FlatBread"/>
                <a:ea typeface="FlatBread"/>
                <a:cs typeface="FlatBread"/>
                <a:sym typeface="FlatBread"/>
              </a:rPr>
              <a:t>AIM TO BE THE HEALTHIEST VERSION OF YOU...</a:t>
            </a:r>
          </a:p>
          <a:p>
            <a:pPr algn="ctr">
              <a:lnSpc>
                <a:spcPts val="8255"/>
              </a:lnSpc>
            </a:pPr>
          </a:p>
          <a:p>
            <a:pPr algn="ctr" marL="0" indent="0" lvl="0">
              <a:lnSpc>
                <a:spcPts val="8255"/>
              </a:lnSpc>
            </a:pPr>
            <a:r>
              <a:rPr lang="en-US" sz="7505">
                <a:solidFill>
                  <a:srgbClr val="000000"/>
                </a:solidFill>
                <a:latin typeface="FlatBread"/>
                <a:ea typeface="FlatBread"/>
                <a:cs typeface="FlatBread"/>
                <a:sym typeface="FlatBread"/>
              </a:rPr>
              <a:t>THE END!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865322" y="-632286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030111" y="4562443"/>
            <a:ext cx="6227779" cy="1152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255"/>
              </a:lnSpc>
            </a:pPr>
            <a:r>
              <a:rPr lang="en-US" sz="7505">
                <a:solidFill>
                  <a:srgbClr val="000000"/>
                </a:solidFill>
                <a:latin typeface="FlatBread"/>
                <a:ea typeface="FlatBread"/>
                <a:cs typeface="FlatBread"/>
                <a:sym typeface="FlatBread"/>
              </a:rPr>
              <a:t>QUESTION 1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2029020" y="-725117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757235" y="5738625"/>
            <a:ext cx="6986291" cy="4029727"/>
            <a:chOff x="0" y="0"/>
            <a:chExt cx="8000568" cy="46147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000568" cy="4614767"/>
            </a:xfrm>
            <a:custGeom>
              <a:avLst/>
              <a:gdLst/>
              <a:ahLst/>
              <a:cxnLst/>
              <a:rect r="r" b="b" t="t" l="l"/>
              <a:pathLst>
                <a:path h="4614767" w="8000568">
                  <a:moveTo>
                    <a:pt x="7876108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876108" y="0"/>
                  </a:lnTo>
                  <a:cubicBezTo>
                    <a:pt x="7944688" y="0"/>
                    <a:pt x="8000568" y="55880"/>
                    <a:pt x="8000568" y="124460"/>
                  </a:cubicBezTo>
                  <a:lnTo>
                    <a:pt x="8000568" y="4490307"/>
                  </a:lnTo>
                  <a:cubicBezTo>
                    <a:pt x="8000568" y="4558887"/>
                    <a:pt x="7944688" y="4614767"/>
                    <a:pt x="7876108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4436262" y="6453700"/>
            <a:ext cx="1628237" cy="717586"/>
            <a:chOff x="0" y="0"/>
            <a:chExt cx="14408459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4408460" cy="6350000"/>
            </a:xfrm>
            <a:custGeom>
              <a:avLst/>
              <a:gdLst/>
              <a:ahLst/>
              <a:cxnLst/>
              <a:rect r="r" b="b" t="t" l="l"/>
              <a:pathLst>
                <a:path h="6350000" w="14408460">
                  <a:moveTo>
                    <a:pt x="7204229" y="0"/>
                  </a:moveTo>
                  <a:cubicBezTo>
                    <a:pt x="3225443" y="0"/>
                    <a:pt x="0" y="1421496"/>
                    <a:pt x="0" y="3175000"/>
                  </a:cubicBezTo>
                  <a:cubicBezTo>
                    <a:pt x="0" y="4928504"/>
                    <a:pt x="3225443" y="6350000"/>
                    <a:pt x="7204229" y="6350000"/>
                  </a:cubicBezTo>
                  <a:cubicBezTo>
                    <a:pt x="11183016" y="6350000"/>
                    <a:pt x="14408460" y="4928504"/>
                    <a:pt x="14408460" y="3175000"/>
                  </a:cubicBezTo>
                  <a:cubicBezTo>
                    <a:pt x="14408460" y="1421496"/>
                    <a:pt x="11183016" y="0"/>
                    <a:pt x="7204229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429349" y="5738625"/>
            <a:ext cx="6986291" cy="4029727"/>
            <a:chOff x="0" y="0"/>
            <a:chExt cx="8000568" cy="461476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000568" cy="4614767"/>
            </a:xfrm>
            <a:custGeom>
              <a:avLst/>
              <a:gdLst/>
              <a:ahLst/>
              <a:cxnLst/>
              <a:rect r="r" b="b" t="t" l="l"/>
              <a:pathLst>
                <a:path h="4614767" w="8000568">
                  <a:moveTo>
                    <a:pt x="7876108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876108" y="0"/>
                  </a:lnTo>
                  <a:cubicBezTo>
                    <a:pt x="7944688" y="0"/>
                    <a:pt x="8000568" y="55880"/>
                    <a:pt x="8000568" y="124460"/>
                  </a:cubicBezTo>
                  <a:lnTo>
                    <a:pt x="8000568" y="4490307"/>
                  </a:lnTo>
                  <a:cubicBezTo>
                    <a:pt x="8000568" y="4558887"/>
                    <a:pt x="7944688" y="4614767"/>
                    <a:pt x="7876108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2098446" y="6453700"/>
            <a:ext cx="1628237" cy="717586"/>
            <a:chOff x="0" y="0"/>
            <a:chExt cx="14408459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4408460" cy="6350000"/>
            </a:xfrm>
            <a:custGeom>
              <a:avLst/>
              <a:gdLst/>
              <a:ahLst/>
              <a:cxnLst/>
              <a:rect r="r" b="b" t="t" l="l"/>
              <a:pathLst>
                <a:path h="6350000" w="14408460">
                  <a:moveTo>
                    <a:pt x="7204229" y="0"/>
                  </a:moveTo>
                  <a:cubicBezTo>
                    <a:pt x="3225443" y="0"/>
                    <a:pt x="0" y="1421496"/>
                    <a:pt x="0" y="3175000"/>
                  </a:cubicBezTo>
                  <a:cubicBezTo>
                    <a:pt x="0" y="4928504"/>
                    <a:pt x="3225443" y="6350000"/>
                    <a:pt x="7204229" y="6350000"/>
                  </a:cubicBezTo>
                  <a:cubicBezTo>
                    <a:pt x="11183016" y="6350000"/>
                    <a:pt x="14408460" y="4928504"/>
                    <a:pt x="14408460" y="3175000"/>
                  </a:cubicBezTo>
                  <a:cubicBezTo>
                    <a:pt x="14408460" y="1421496"/>
                    <a:pt x="11183016" y="0"/>
                    <a:pt x="7204229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757235" y="2577226"/>
            <a:ext cx="14658404" cy="2947811"/>
            <a:chOff x="0" y="0"/>
            <a:chExt cx="6350000" cy="1276988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1276988"/>
            </a:xfrm>
            <a:custGeom>
              <a:avLst/>
              <a:gdLst/>
              <a:ahLst/>
              <a:cxnLst/>
              <a:rect r="r" b="b" t="t" l="l"/>
              <a:pathLst>
                <a:path h="1276988" w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1276988"/>
                  </a:lnTo>
                  <a:lnTo>
                    <a:pt x="0" y="1276988"/>
                  </a:lnTo>
                  <a:close/>
                </a:path>
              </a:pathLst>
            </a:custGeom>
            <a:blipFill>
              <a:blip r:embed="rId11"/>
              <a:stretch>
                <a:fillRect l="0" t="-115651" r="0" b="-115651"/>
              </a:stretch>
            </a:blip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2274871" y="7532489"/>
            <a:ext cx="5951019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All foods have to be cooked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426333" y="6454648"/>
            <a:ext cx="1628237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TRUE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652546" y="7532489"/>
            <a:ext cx="653989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Not all foods have to be cooked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2098446" y="6422124"/>
            <a:ext cx="1628237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FALSE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859415" y="1412316"/>
            <a:ext cx="14556225" cy="11649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17"/>
              </a:lnSpc>
            </a:pPr>
            <a:r>
              <a:rPr lang="en-US" sz="4575" b="true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We have to cook food for safety. </a:t>
            </a:r>
          </a:p>
          <a:p>
            <a:pPr algn="ctr" marL="0" indent="0" lvl="0">
              <a:lnSpc>
                <a:spcPts val="4117"/>
              </a:lnSpc>
              <a:spcBef>
                <a:spcPct val="0"/>
              </a:spcBef>
            </a:pPr>
            <a:r>
              <a:rPr lang="en-US" sz="4575">
                <a:solidFill>
                  <a:srgbClr val="000000"/>
                </a:solidFill>
                <a:latin typeface="Avenir 1"/>
                <a:ea typeface="Avenir 1"/>
                <a:cs typeface="Avenir 1"/>
                <a:sym typeface="Avenir 1"/>
              </a:rPr>
              <a:t>Is this statement true or false?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2029020" y="-725117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3593450" y="6453700"/>
            <a:ext cx="1069294" cy="717586"/>
            <a:chOff x="0" y="0"/>
            <a:chExt cx="946231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757235" y="2577226"/>
            <a:ext cx="14658404" cy="2947811"/>
            <a:chOff x="0" y="0"/>
            <a:chExt cx="6350000" cy="127698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1276988"/>
            </a:xfrm>
            <a:custGeom>
              <a:avLst/>
              <a:gdLst/>
              <a:ahLst/>
              <a:cxnLst/>
              <a:rect r="r" b="b" t="t" l="l"/>
              <a:pathLst>
                <a:path h="1276988" w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1276988"/>
                  </a:lnTo>
                  <a:lnTo>
                    <a:pt x="0" y="1276988"/>
                  </a:lnTo>
                  <a:close/>
                </a:path>
              </a:pathLst>
            </a:custGeom>
            <a:blipFill>
              <a:blip r:embed="rId11"/>
              <a:stretch>
                <a:fillRect l="0" t="-115651" r="0" b="-115651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859415" y="1458036"/>
            <a:ext cx="14556225" cy="1119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37"/>
              </a:lnSpc>
            </a:pPr>
            <a:r>
              <a:rPr lang="en-US" sz="4375" b="true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The answer is FALSE! </a:t>
            </a:r>
          </a:p>
          <a:p>
            <a:pPr algn="ctr" marL="0" indent="0" lvl="0">
              <a:lnSpc>
                <a:spcPts val="3937"/>
              </a:lnSpc>
              <a:spcBef>
                <a:spcPct val="0"/>
              </a:spcBef>
            </a:pPr>
            <a:r>
              <a:rPr lang="en-US" b="true" sz="4375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Not all foods have to be cooked for safety!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757235" y="5738625"/>
            <a:ext cx="6986291" cy="4029727"/>
            <a:chOff x="0" y="0"/>
            <a:chExt cx="8000568" cy="461476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000568" cy="4614767"/>
            </a:xfrm>
            <a:custGeom>
              <a:avLst/>
              <a:gdLst/>
              <a:ahLst/>
              <a:cxnLst/>
              <a:rect r="r" b="b" t="t" l="l"/>
              <a:pathLst>
                <a:path h="4614767" w="8000568">
                  <a:moveTo>
                    <a:pt x="7876108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876108" y="0"/>
                  </a:lnTo>
                  <a:cubicBezTo>
                    <a:pt x="7944688" y="0"/>
                    <a:pt x="8000568" y="55880"/>
                    <a:pt x="8000568" y="124460"/>
                  </a:cubicBezTo>
                  <a:lnTo>
                    <a:pt x="8000568" y="4490307"/>
                  </a:lnTo>
                  <a:cubicBezTo>
                    <a:pt x="8000568" y="4558887"/>
                    <a:pt x="7944688" y="4614767"/>
                    <a:pt x="7876108" y="4614767"/>
                  </a:cubicBezTo>
                  <a:close/>
                </a:path>
              </a:pathLst>
            </a:custGeom>
            <a:solidFill>
              <a:srgbClr val="D11B1B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4436262" y="6453700"/>
            <a:ext cx="1628237" cy="717586"/>
            <a:chOff x="0" y="0"/>
            <a:chExt cx="14408459" cy="63500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4408460" cy="6350000"/>
            </a:xfrm>
            <a:custGeom>
              <a:avLst/>
              <a:gdLst/>
              <a:ahLst/>
              <a:cxnLst/>
              <a:rect r="r" b="b" t="t" l="l"/>
              <a:pathLst>
                <a:path h="6350000" w="14408460">
                  <a:moveTo>
                    <a:pt x="7204229" y="0"/>
                  </a:moveTo>
                  <a:cubicBezTo>
                    <a:pt x="3225443" y="0"/>
                    <a:pt x="0" y="1421496"/>
                    <a:pt x="0" y="3175000"/>
                  </a:cubicBezTo>
                  <a:cubicBezTo>
                    <a:pt x="0" y="4928504"/>
                    <a:pt x="3225443" y="6350000"/>
                    <a:pt x="7204229" y="6350000"/>
                  </a:cubicBezTo>
                  <a:cubicBezTo>
                    <a:pt x="11183016" y="6350000"/>
                    <a:pt x="14408460" y="4928504"/>
                    <a:pt x="14408460" y="3175000"/>
                  </a:cubicBezTo>
                  <a:cubicBezTo>
                    <a:pt x="14408460" y="1421496"/>
                    <a:pt x="11183016" y="0"/>
                    <a:pt x="7204229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9429349" y="5738625"/>
            <a:ext cx="6986291" cy="4029727"/>
            <a:chOff x="0" y="0"/>
            <a:chExt cx="8000568" cy="4614767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000568" cy="4614767"/>
            </a:xfrm>
            <a:custGeom>
              <a:avLst/>
              <a:gdLst/>
              <a:ahLst/>
              <a:cxnLst/>
              <a:rect r="r" b="b" t="t" l="l"/>
              <a:pathLst>
                <a:path h="4614767" w="8000568">
                  <a:moveTo>
                    <a:pt x="7876108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876108" y="0"/>
                  </a:lnTo>
                  <a:cubicBezTo>
                    <a:pt x="7944688" y="0"/>
                    <a:pt x="8000568" y="55880"/>
                    <a:pt x="8000568" y="124460"/>
                  </a:cubicBezTo>
                  <a:lnTo>
                    <a:pt x="8000568" y="4490307"/>
                  </a:lnTo>
                  <a:cubicBezTo>
                    <a:pt x="8000568" y="4558887"/>
                    <a:pt x="7944688" y="4614767"/>
                    <a:pt x="7876108" y="4614767"/>
                  </a:cubicBezTo>
                  <a:close/>
                </a:path>
              </a:pathLst>
            </a:custGeom>
            <a:solidFill>
              <a:srgbClr val="59AA32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2098446" y="6453700"/>
            <a:ext cx="1628237" cy="717586"/>
            <a:chOff x="0" y="0"/>
            <a:chExt cx="14408459" cy="63500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4408460" cy="6350000"/>
            </a:xfrm>
            <a:custGeom>
              <a:avLst/>
              <a:gdLst/>
              <a:ahLst/>
              <a:cxnLst/>
              <a:rect r="r" b="b" t="t" l="l"/>
              <a:pathLst>
                <a:path h="6350000" w="14408460">
                  <a:moveTo>
                    <a:pt x="7204229" y="0"/>
                  </a:moveTo>
                  <a:cubicBezTo>
                    <a:pt x="3225443" y="0"/>
                    <a:pt x="0" y="1421496"/>
                    <a:pt x="0" y="3175000"/>
                  </a:cubicBezTo>
                  <a:cubicBezTo>
                    <a:pt x="0" y="4928504"/>
                    <a:pt x="3225443" y="6350000"/>
                    <a:pt x="7204229" y="6350000"/>
                  </a:cubicBezTo>
                  <a:cubicBezTo>
                    <a:pt x="11183016" y="6350000"/>
                    <a:pt x="14408460" y="4928504"/>
                    <a:pt x="14408460" y="3175000"/>
                  </a:cubicBezTo>
                  <a:cubicBezTo>
                    <a:pt x="14408460" y="1421496"/>
                    <a:pt x="11183016" y="0"/>
                    <a:pt x="7204229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sp>
        <p:nvSpPr>
          <p:cNvPr name="Freeform 20" id="20"/>
          <p:cNvSpPr/>
          <p:nvPr/>
        </p:nvSpPr>
        <p:spPr>
          <a:xfrm flipH="false" flipV="false" rot="0">
            <a:off x="4194516" y="5750296"/>
            <a:ext cx="2091870" cy="2091870"/>
          </a:xfrm>
          <a:custGeom>
            <a:avLst/>
            <a:gdLst/>
            <a:ahLst/>
            <a:cxnLst/>
            <a:rect r="r" b="b" t="t" l="l"/>
            <a:pathLst>
              <a:path h="2091870" w="2091870">
                <a:moveTo>
                  <a:pt x="0" y="0"/>
                </a:moveTo>
                <a:lnTo>
                  <a:pt x="2091871" y="0"/>
                </a:lnTo>
                <a:lnTo>
                  <a:pt x="2091871" y="2091871"/>
                </a:lnTo>
                <a:lnTo>
                  <a:pt x="0" y="20918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2185214" y="7794542"/>
            <a:ext cx="5951019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All foods have to be cooked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4426333" y="6454648"/>
            <a:ext cx="1628237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TRUE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562888" y="7794542"/>
            <a:ext cx="6539897" cy="13655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75"/>
              </a:lnSpc>
            </a:pPr>
            <a:r>
              <a:rPr lang="en-US" sz="2839" b="true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Not all foods have to be cooked</a:t>
            </a:r>
          </a:p>
          <a:p>
            <a:pPr algn="ctr">
              <a:lnSpc>
                <a:spcPts val="3975"/>
              </a:lnSpc>
            </a:pPr>
          </a:p>
          <a:p>
            <a:pPr algn="ctr" marL="0" indent="0" lvl="0">
              <a:lnSpc>
                <a:spcPts val="2995"/>
              </a:lnSpc>
              <a:spcBef>
                <a:spcPct val="0"/>
              </a:spcBef>
            </a:pPr>
            <a:r>
              <a:rPr lang="en-US" b="true" sz="21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Lots of fruits and vegetables can be eaten raw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098446" y="6422124"/>
            <a:ext cx="1628237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FALSE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865322" y="-632286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Green Wide Blob  "/>
          <p:cNvSpPr/>
          <p:nvPr/>
        </p:nvSpPr>
        <p:spPr>
          <a:xfrm flipH="false" flipV="false" rot="0">
            <a:off x="-1801454" y="8454588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127219" y="1399254"/>
            <a:ext cx="14033563" cy="1200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b="true" sz="3999" spc="-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Cooking foods can be important for the reasons below...</a:t>
            </a:r>
          </a:p>
          <a:p>
            <a:pPr algn="ctr" marL="0" indent="0" lvl="0">
              <a:lnSpc>
                <a:spcPts val="4799"/>
              </a:lnSpc>
              <a:spcBef>
                <a:spcPct val="0"/>
              </a:spcBef>
            </a:pPr>
          </a:p>
        </p:txBody>
      </p:sp>
      <p:grpSp>
        <p:nvGrpSpPr>
          <p:cNvPr name="Group 6" id="6"/>
          <p:cNvGrpSpPr/>
          <p:nvPr/>
        </p:nvGrpSpPr>
        <p:grpSpPr>
          <a:xfrm rot="0">
            <a:off x="1930060" y="2577226"/>
            <a:ext cx="3354902" cy="3354888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25329" t="0" r="-25329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410698" y="6051939"/>
            <a:ext cx="4393625" cy="907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639"/>
              </a:lnSpc>
              <a:spcBef>
                <a:spcPct val="0"/>
              </a:spcBef>
            </a:pPr>
            <a:r>
              <a:rPr lang="en-US" b="true" sz="2799" spc="-6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TRANSFORMING INGREDIENTS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10698" y="6983928"/>
            <a:ext cx="4393625" cy="1470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40"/>
              </a:lnSpc>
              <a:spcBef>
                <a:spcPct val="0"/>
              </a:spcBef>
            </a:pPr>
            <a:r>
              <a:rPr lang="en-US" b="true" sz="2100" spc="-52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Mixing ingredients together and them cooking them can make some of our favourite foods, like bread, cakes or pasta!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7527592" y="2577226"/>
            <a:ext cx="3354902" cy="3354888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25046" t="0" r="-25046" b="0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7008230" y="6051939"/>
            <a:ext cx="4393625" cy="450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639"/>
              </a:lnSpc>
              <a:spcBef>
                <a:spcPct val="0"/>
              </a:spcBef>
            </a:pPr>
            <a:r>
              <a:rPr lang="en-US" b="true" sz="2799" spc="-6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SAFETY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008230" y="6612453"/>
            <a:ext cx="4393625" cy="1470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40"/>
              </a:lnSpc>
              <a:spcBef>
                <a:spcPct val="0"/>
              </a:spcBef>
            </a:pPr>
            <a:r>
              <a:rPr lang="en-US" b="true" sz="2100" spc="-52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Some foods might not be safe to eat raw, like lots of meats (chicken, beef, pork, fish). Cooking can help kill harmful bacteria.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3125124" y="2577226"/>
            <a:ext cx="3354902" cy="3354888"/>
            <a:chOff x="0" y="0"/>
            <a:chExt cx="6350000" cy="634997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25046" t="0" r="-25046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12605762" y="6051939"/>
            <a:ext cx="4393625" cy="450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639"/>
              </a:lnSpc>
              <a:spcBef>
                <a:spcPct val="0"/>
              </a:spcBef>
            </a:pPr>
            <a:r>
              <a:rPr lang="en-US" b="true" sz="2799" spc="-6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ALTERING FLAVOURS</a:t>
            </a:r>
          </a:p>
        </p:txBody>
      </p:sp>
      <p:sp>
        <p:nvSpPr>
          <p:cNvPr name="Freeform 17" id="17" descr="Textured Risograph Yellow Orange Blob"/>
          <p:cNvSpPr/>
          <p:nvPr/>
        </p:nvSpPr>
        <p:spPr>
          <a:xfrm flipH="false" flipV="false" rot="0">
            <a:off x="15574521" y="7249171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2605762" y="6612453"/>
            <a:ext cx="4393625" cy="1842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40"/>
              </a:lnSpc>
              <a:spcBef>
                <a:spcPct val="0"/>
              </a:spcBef>
            </a:pPr>
            <a:r>
              <a:rPr lang="en-US" b="true" sz="2100" spc="-52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Cooking foods can also change the flavour. Have you ever eaten a raw onion in comparison to a cooked one? The flavours are completely different.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2127219" y="9168963"/>
            <a:ext cx="13792914" cy="91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600"/>
              </a:lnSpc>
              <a:spcBef>
                <a:spcPct val="0"/>
              </a:spcBef>
            </a:pPr>
            <a:r>
              <a:rPr lang="en-US" b="true" sz="3000" spc="-75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But foods such as some fruits and vegetables </a:t>
            </a:r>
            <a:r>
              <a:rPr lang="en-US" b="true" sz="3000" spc="-75" u="sng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 not</a:t>
            </a:r>
            <a:r>
              <a:rPr lang="en-US" b="true" sz="3000" spc="-75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need to be cooked or undergo any processing for safety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865322" y="-632286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030111" y="4562443"/>
            <a:ext cx="6227779" cy="1152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255"/>
              </a:lnSpc>
            </a:pPr>
            <a:r>
              <a:rPr lang="en-US" sz="7505">
                <a:solidFill>
                  <a:srgbClr val="000000"/>
                </a:solidFill>
                <a:latin typeface="FlatBread"/>
                <a:ea typeface="FlatBread"/>
                <a:cs typeface="FlatBread"/>
                <a:sym typeface="FlatBread"/>
              </a:rPr>
              <a:t>QUESTION 2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1783459" y="-742927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80"/>
                </a:lnTo>
                <a:lnTo>
                  <a:pt x="0" y="4063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7" id="7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757235" y="5738625"/>
            <a:ext cx="4588030" cy="4029727"/>
            <a:chOff x="0" y="0"/>
            <a:chExt cx="5254126" cy="461476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3516603" y="6453700"/>
            <a:ext cx="1069294" cy="717586"/>
            <a:chOff x="0" y="0"/>
            <a:chExt cx="946231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6795659" y="5738625"/>
            <a:ext cx="4588030" cy="4029727"/>
            <a:chOff x="0" y="0"/>
            <a:chExt cx="5254126" cy="461476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8548506" y="6453700"/>
            <a:ext cx="1069294" cy="717586"/>
            <a:chOff x="0" y="0"/>
            <a:chExt cx="946231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11834082" y="5738625"/>
            <a:ext cx="4588030" cy="4029727"/>
            <a:chOff x="0" y="0"/>
            <a:chExt cx="5254126" cy="4614767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40169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3593450" y="6453700"/>
            <a:ext cx="1069294" cy="717586"/>
            <a:chOff x="0" y="0"/>
            <a:chExt cx="9462310" cy="63500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757235" y="2577226"/>
            <a:ext cx="14658404" cy="2947811"/>
            <a:chOff x="0" y="0"/>
            <a:chExt cx="6350000" cy="1276988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6350000" cy="1276988"/>
            </a:xfrm>
            <a:custGeom>
              <a:avLst/>
              <a:gdLst/>
              <a:ahLst/>
              <a:cxnLst/>
              <a:rect r="r" b="b" t="t" l="l"/>
              <a:pathLst>
                <a:path h="1276988" w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1276988"/>
                  </a:lnTo>
                  <a:lnTo>
                    <a:pt x="0" y="1276988"/>
                  </a:lnTo>
                  <a:close/>
                </a:path>
              </a:pathLst>
            </a:custGeom>
            <a:blipFill>
              <a:blip r:embed="rId11"/>
              <a:stretch>
                <a:fillRect l="0" t="-115651" r="0" b="-115651"/>
              </a:stretch>
            </a:blip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2097177" y="7532489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The stomach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3510083" y="6454648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6942236" y="7532489"/>
            <a:ext cx="4294875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The small intestine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8548506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2167502" y="7490775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The large intestine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3586929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859415" y="1877137"/>
            <a:ext cx="14556225" cy="7000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387"/>
              </a:lnSpc>
              <a:spcBef>
                <a:spcPct val="0"/>
              </a:spcBef>
            </a:pPr>
            <a:r>
              <a:rPr lang="en-US" b="true" sz="4875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Where are the Villi in the digestive system?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2029020" y="-725117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10" y="0"/>
                </a:lnTo>
                <a:lnTo>
                  <a:pt x="5834710" y="4063079"/>
                </a:lnTo>
                <a:lnTo>
                  <a:pt x="0" y="4063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Yellow Orange Blob"/>
          <p:cNvSpPr/>
          <p:nvPr/>
        </p:nvSpPr>
        <p:spPr>
          <a:xfrm flipH="false" flipV="false" rot="0">
            <a:off x="14286695" y="6995426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Star Doodle  "/>
          <p:cNvSpPr/>
          <p:nvPr/>
        </p:nvSpPr>
        <p:spPr>
          <a:xfrm flipH="false" flipV="false" rot="0">
            <a:off x="16879447" y="2324146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Textured Risograph Green Wide Blob  "/>
          <p:cNvSpPr/>
          <p:nvPr/>
        </p:nvSpPr>
        <p:spPr>
          <a:xfrm flipH="false" flipV="false" rot="0">
            <a:off x="-1454917" y="8051513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8548506" y="6453700"/>
            <a:ext cx="1069294" cy="717586"/>
            <a:chOff x="0" y="0"/>
            <a:chExt cx="946231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1834082" y="5769665"/>
            <a:ext cx="4588030" cy="4029727"/>
            <a:chOff x="0" y="0"/>
            <a:chExt cx="5254126" cy="461476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11B1B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3593450" y="6453700"/>
            <a:ext cx="1069294" cy="717586"/>
            <a:chOff x="0" y="0"/>
            <a:chExt cx="9462310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757235" y="2577226"/>
            <a:ext cx="14658404" cy="2947811"/>
            <a:chOff x="0" y="0"/>
            <a:chExt cx="6350000" cy="127698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1276988"/>
            </a:xfrm>
            <a:custGeom>
              <a:avLst/>
              <a:gdLst/>
              <a:ahLst/>
              <a:cxnLst/>
              <a:rect r="r" b="b" t="t" l="l"/>
              <a:pathLst>
                <a:path h="1276988" w="6350000">
                  <a:moveTo>
                    <a:pt x="0" y="0"/>
                  </a:moveTo>
                  <a:lnTo>
                    <a:pt x="6350000" y="0"/>
                  </a:lnTo>
                  <a:lnTo>
                    <a:pt x="6350000" y="1276988"/>
                  </a:lnTo>
                  <a:lnTo>
                    <a:pt x="0" y="1276988"/>
                  </a:lnTo>
                  <a:close/>
                </a:path>
              </a:pathLst>
            </a:custGeom>
            <a:blipFill>
              <a:blip r:embed="rId11"/>
              <a:stretch>
                <a:fillRect l="0" t="-221217" r="0" b="-5173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13418624" y="6102780"/>
            <a:ext cx="1419427" cy="1419427"/>
          </a:xfrm>
          <a:custGeom>
            <a:avLst/>
            <a:gdLst/>
            <a:ahLst/>
            <a:cxnLst/>
            <a:rect r="r" b="b" t="t" l="l"/>
            <a:pathLst>
              <a:path h="1419427" w="1419427">
                <a:moveTo>
                  <a:pt x="0" y="0"/>
                </a:moveTo>
                <a:lnTo>
                  <a:pt x="1419427" y="0"/>
                </a:lnTo>
                <a:lnTo>
                  <a:pt x="1419427" y="1419427"/>
                </a:lnTo>
                <a:lnTo>
                  <a:pt x="0" y="14194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6849985" y="5769665"/>
            <a:ext cx="4588030" cy="4029727"/>
            <a:chOff x="0" y="0"/>
            <a:chExt cx="5254126" cy="4614767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59AA32"/>
            </a:solid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8609353" y="6484740"/>
            <a:ext cx="1069294" cy="717586"/>
            <a:chOff x="0" y="0"/>
            <a:chExt cx="9462310" cy="63500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9462310" cy="6350000"/>
            </a:xfrm>
            <a:custGeom>
              <a:avLst/>
              <a:gdLst/>
              <a:ahLst/>
              <a:cxnLst/>
              <a:rect r="r" b="b" t="t" l="l"/>
              <a:pathLst>
                <a:path h="6350000" w="9462310">
                  <a:moveTo>
                    <a:pt x="4731155" y="0"/>
                  </a:moveTo>
                  <a:cubicBezTo>
                    <a:pt x="2118210" y="0"/>
                    <a:pt x="0" y="1421496"/>
                    <a:pt x="0" y="3175000"/>
                  </a:cubicBezTo>
                  <a:cubicBezTo>
                    <a:pt x="0" y="4928504"/>
                    <a:pt x="2118210" y="6350000"/>
                    <a:pt x="4731155" y="6350000"/>
                  </a:cubicBezTo>
                  <a:cubicBezTo>
                    <a:pt x="7344100" y="6350000"/>
                    <a:pt x="9462310" y="4928504"/>
                    <a:pt x="9462310" y="3175000"/>
                  </a:cubicBezTo>
                  <a:cubicBezTo>
                    <a:pt x="9462310" y="1421496"/>
                    <a:pt x="7344100" y="0"/>
                    <a:pt x="4731155" y="0"/>
                  </a:cubicBezTo>
                  <a:close/>
                </a:path>
              </a:pathLst>
            </a:custGeom>
            <a:solidFill>
              <a:srgbClr val="DFD6CA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741150" y="5769665"/>
            <a:ext cx="4588030" cy="4029727"/>
            <a:chOff x="0" y="0"/>
            <a:chExt cx="5254126" cy="4614767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5254126" cy="4614767"/>
            </a:xfrm>
            <a:custGeom>
              <a:avLst/>
              <a:gdLst/>
              <a:ahLst/>
              <a:cxnLst/>
              <a:rect r="r" b="b" t="t" l="l"/>
              <a:pathLst>
                <a:path h="4614767" w="5254126">
                  <a:moveTo>
                    <a:pt x="5129666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29666" y="0"/>
                  </a:lnTo>
                  <a:cubicBezTo>
                    <a:pt x="5198246" y="0"/>
                    <a:pt x="5254126" y="55880"/>
                    <a:pt x="5254126" y="124460"/>
                  </a:cubicBezTo>
                  <a:lnTo>
                    <a:pt x="5254126" y="4490307"/>
                  </a:lnTo>
                  <a:cubicBezTo>
                    <a:pt x="5254126" y="4558887"/>
                    <a:pt x="5198246" y="4614767"/>
                    <a:pt x="5129666" y="4614767"/>
                  </a:cubicBezTo>
                  <a:close/>
                </a:path>
              </a:pathLst>
            </a:custGeom>
            <a:solidFill>
              <a:srgbClr val="D11B1B"/>
            </a:solid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3379778" y="6150081"/>
            <a:ext cx="1419427" cy="1419427"/>
          </a:xfrm>
          <a:custGeom>
            <a:avLst/>
            <a:gdLst/>
            <a:ahLst/>
            <a:cxnLst/>
            <a:rect r="r" b="b" t="t" l="l"/>
            <a:pathLst>
              <a:path h="1419427" w="1419427">
                <a:moveTo>
                  <a:pt x="0" y="0"/>
                </a:moveTo>
                <a:lnTo>
                  <a:pt x="1419427" y="0"/>
                </a:lnTo>
                <a:lnTo>
                  <a:pt x="1419427" y="1419427"/>
                </a:lnTo>
                <a:lnTo>
                  <a:pt x="0" y="14194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3586929" y="642212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 u="non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859415" y="1324687"/>
            <a:ext cx="14556225" cy="1252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87"/>
              </a:lnSpc>
            </a:pPr>
            <a:r>
              <a:rPr lang="en-US" sz="4875" b="true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The answer is the small intestine! </a:t>
            </a:r>
          </a:p>
          <a:p>
            <a:pPr algn="ctr" marL="0" indent="0" lvl="0">
              <a:lnSpc>
                <a:spcPts val="4387"/>
              </a:lnSpc>
              <a:spcBef>
                <a:spcPct val="0"/>
              </a:spcBef>
            </a:pPr>
            <a:r>
              <a:rPr lang="en-US" b="true" sz="4875">
                <a:solidFill>
                  <a:srgbClr val="000000"/>
                </a:solidFill>
                <a:latin typeface="Avenir 1 Bold"/>
                <a:ea typeface="Avenir 1 Bold"/>
                <a:cs typeface="Avenir 1 Bold"/>
                <a:sym typeface="Avenir 1 Bold"/>
              </a:rPr>
              <a:t>Well done if you got it right!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602832" y="6485687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4"/>
              </a:lnSpc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3554845" y="6453164"/>
            <a:ext cx="1069294" cy="624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1">
              <a:lnSpc>
                <a:spcPts val="5234"/>
              </a:lnSpc>
              <a:spcBef>
                <a:spcPct val="0"/>
              </a:spcBef>
            </a:pPr>
            <a:r>
              <a:rPr lang="en-US" b="true" sz="3333" spc="-83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097177" y="7532489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The stomach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6942236" y="7532489"/>
            <a:ext cx="4294875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The small intestine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2167502" y="7490775"/>
            <a:ext cx="3908147" cy="477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75"/>
              </a:lnSpc>
              <a:spcBef>
                <a:spcPct val="0"/>
              </a:spcBef>
            </a:pPr>
            <a:r>
              <a:rPr lang="en-US" b="true" sz="2839">
                <a:solidFill>
                  <a:srgbClr val="DFD6C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The large intestine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FD6C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Textured Risograph Curl Doodle  "/>
          <p:cNvSpPr/>
          <p:nvPr/>
        </p:nvSpPr>
        <p:spPr>
          <a:xfrm flipH="false" flipV="false" rot="0">
            <a:off x="-2385887" y="-742927"/>
            <a:ext cx="5834709" cy="4063079"/>
          </a:xfrm>
          <a:custGeom>
            <a:avLst/>
            <a:gdLst/>
            <a:ahLst/>
            <a:cxnLst/>
            <a:rect r="r" b="b" t="t" l="l"/>
            <a:pathLst>
              <a:path h="4063079" w="5834709">
                <a:moveTo>
                  <a:pt x="0" y="0"/>
                </a:moveTo>
                <a:lnTo>
                  <a:pt x="5834709" y="0"/>
                </a:lnTo>
                <a:lnTo>
                  <a:pt x="5834709" y="4063080"/>
                </a:lnTo>
                <a:lnTo>
                  <a:pt x="0" y="40630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Textured Risograph Star Doodle  "/>
          <p:cNvSpPr/>
          <p:nvPr/>
        </p:nvSpPr>
        <p:spPr>
          <a:xfrm flipH="false" flipV="false" rot="0">
            <a:off x="16999387" y="1832040"/>
            <a:ext cx="1763716" cy="1983730"/>
          </a:xfrm>
          <a:custGeom>
            <a:avLst/>
            <a:gdLst/>
            <a:ahLst/>
            <a:cxnLst/>
            <a:rect r="r" b="b" t="t" l="l"/>
            <a:pathLst>
              <a:path h="1983730" w="1763716">
                <a:moveTo>
                  <a:pt x="0" y="0"/>
                </a:moveTo>
                <a:lnTo>
                  <a:pt x="1763716" y="0"/>
                </a:lnTo>
                <a:lnTo>
                  <a:pt x="1763716" y="1983730"/>
                </a:lnTo>
                <a:lnTo>
                  <a:pt x="0" y="19837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Textured Risograph Green Wide Blob  "/>
          <p:cNvSpPr/>
          <p:nvPr/>
        </p:nvSpPr>
        <p:spPr>
          <a:xfrm flipH="false" flipV="false" rot="0">
            <a:off x="-3440962" y="8548024"/>
            <a:ext cx="6424305" cy="4753985"/>
          </a:xfrm>
          <a:custGeom>
            <a:avLst/>
            <a:gdLst/>
            <a:ahLst/>
            <a:cxnLst/>
            <a:rect r="r" b="b" t="t" l="l"/>
            <a:pathLst>
              <a:path h="4753985" w="6424305">
                <a:moveTo>
                  <a:pt x="0" y="0"/>
                </a:moveTo>
                <a:lnTo>
                  <a:pt x="6424305" y="0"/>
                </a:lnTo>
                <a:lnTo>
                  <a:pt x="6424305" y="4753986"/>
                </a:lnTo>
                <a:lnTo>
                  <a:pt x="0" y="47539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710774" y="0"/>
            <a:ext cx="2577226" cy="2577226"/>
          </a:xfrm>
          <a:custGeom>
            <a:avLst/>
            <a:gdLst/>
            <a:ahLst/>
            <a:cxnLst/>
            <a:rect r="r" b="b" t="t" l="l"/>
            <a:pathLst>
              <a:path h="2577226" w="2577226">
                <a:moveTo>
                  <a:pt x="0" y="0"/>
                </a:moveTo>
                <a:lnTo>
                  <a:pt x="2577226" y="0"/>
                </a:lnTo>
                <a:lnTo>
                  <a:pt x="2577226" y="2577226"/>
                </a:lnTo>
                <a:lnTo>
                  <a:pt x="0" y="25772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9805478" y="4064025"/>
            <a:ext cx="493924" cy="504888"/>
            <a:chOff x="0" y="0"/>
            <a:chExt cx="658566" cy="673184"/>
          </a:xfrm>
        </p:grpSpPr>
        <p:grpSp>
          <p:nvGrpSpPr>
            <p:cNvPr name="Group 7" id="7"/>
            <p:cNvGrpSpPr/>
            <p:nvPr/>
          </p:nvGrpSpPr>
          <p:grpSpPr>
            <a:xfrm rot="-10800000">
              <a:off x="0" y="0"/>
              <a:ext cx="658566" cy="673184"/>
              <a:chOff x="0" y="0"/>
              <a:chExt cx="6212105" cy="635000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6212105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212105">
                    <a:moveTo>
                      <a:pt x="3106052" y="0"/>
                    </a:moveTo>
                    <a:cubicBezTo>
                      <a:pt x="1390627" y="0"/>
                      <a:pt x="0" y="1421496"/>
                      <a:pt x="0" y="3175000"/>
                    </a:cubicBezTo>
                    <a:cubicBezTo>
                      <a:pt x="0" y="4928504"/>
                      <a:pt x="1390627" y="6350000"/>
                      <a:pt x="3106052" y="6350000"/>
                    </a:cubicBezTo>
                    <a:cubicBezTo>
                      <a:pt x="4821478" y="6350000"/>
                      <a:pt x="6212105" y="4928504"/>
                      <a:pt x="6212105" y="3175000"/>
                    </a:cubicBezTo>
                    <a:cubicBezTo>
                      <a:pt x="6212105" y="1421496"/>
                      <a:pt x="4821478" y="0"/>
                      <a:pt x="3106052" y="0"/>
                    </a:cubicBezTo>
                    <a:close/>
                  </a:path>
                </a:pathLst>
              </a:custGeom>
              <a:solidFill>
                <a:srgbClr val="D40169"/>
              </a:solidFill>
            </p:spPr>
          </p:sp>
        </p:grpSp>
        <p:grpSp>
          <p:nvGrpSpPr>
            <p:cNvPr name="Group 9" id="9"/>
            <p:cNvGrpSpPr/>
            <p:nvPr/>
          </p:nvGrpSpPr>
          <p:grpSpPr>
            <a:xfrm rot="-10800000">
              <a:off x="241727" y="247093"/>
              <a:ext cx="175111" cy="178998"/>
              <a:chOff x="0" y="0"/>
              <a:chExt cx="6212105" cy="63500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6212105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212105">
                    <a:moveTo>
                      <a:pt x="3106052" y="0"/>
                    </a:moveTo>
                    <a:cubicBezTo>
                      <a:pt x="1390627" y="0"/>
                      <a:pt x="0" y="1421496"/>
                      <a:pt x="0" y="3175000"/>
                    </a:cubicBezTo>
                    <a:cubicBezTo>
                      <a:pt x="0" y="4928504"/>
                      <a:pt x="1390627" y="6350000"/>
                      <a:pt x="3106052" y="6350000"/>
                    </a:cubicBezTo>
                    <a:cubicBezTo>
                      <a:pt x="4821478" y="6350000"/>
                      <a:pt x="6212105" y="4928504"/>
                      <a:pt x="6212105" y="3175000"/>
                    </a:cubicBezTo>
                    <a:cubicBezTo>
                      <a:pt x="6212105" y="1421496"/>
                      <a:pt x="4821478" y="0"/>
                      <a:pt x="3106052" y="0"/>
                    </a:cubicBezTo>
                    <a:close/>
                  </a:path>
                </a:pathLst>
              </a:custGeom>
              <a:solidFill>
                <a:srgbClr val="DFD6CA"/>
              </a:solidFill>
            </p:spPr>
          </p:sp>
        </p:grpSp>
      </p:grpSp>
      <p:grpSp>
        <p:nvGrpSpPr>
          <p:cNvPr name="Group 11" id="11"/>
          <p:cNvGrpSpPr/>
          <p:nvPr/>
        </p:nvGrpSpPr>
        <p:grpSpPr>
          <a:xfrm rot="0">
            <a:off x="9805478" y="5144653"/>
            <a:ext cx="493924" cy="504888"/>
            <a:chOff x="0" y="0"/>
            <a:chExt cx="658566" cy="673184"/>
          </a:xfrm>
        </p:grpSpPr>
        <p:grpSp>
          <p:nvGrpSpPr>
            <p:cNvPr name="Group 12" id="12"/>
            <p:cNvGrpSpPr/>
            <p:nvPr/>
          </p:nvGrpSpPr>
          <p:grpSpPr>
            <a:xfrm rot="-10800000">
              <a:off x="0" y="0"/>
              <a:ext cx="658566" cy="673184"/>
              <a:chOff x="0" y="0"/>
              <a:chExt cx="6212105" cy="63500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6212105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212105">
                    <a:moveTo>
                      <a:pt x="3106052" y="0"/>
                    </a:moveTo>
                    <a:cubicBezTo>
                      <a:pt x="1390627" y="0"/>
                      <a:pt x="0" y="1421496"/>
                      <a:pt x="0" y="3175000"/>
                    </a:cubicBezTo>
                    <a:cubicBezTo>
                      <a:pt x="0" y="4928504"/>
                      <a:pt x="1390627" y="6350000"/>
                      <a:pt x="3106052" y="6350000"/>
                    </a:cubicBezTo>
                    <a:cubicBezTo>
                      <a:pt x="4821478" y="6350000"/>
                      <a:pt x="6212105" y="4928504"/>
                      <a:pt x="6212105" y="3175000"/>
                    </a:cubicBezTo>
                    <a:cubicBezTo>
                      <a:pt x="6212105" y="1421496"/>
                      <a:pt x="4821478" y="0"/>
                      <a:pt x="3106052" y="0"/>
                    </a:cubicBezTo>
                    <a:close/>
                  </a:path>
                </a:pathLst>
              </a:custGeom>
              <a:solidFill>
                <a:srgbClr val="D40169"/>
              </a:solidFill>
            </p:spPr>
          </p:sp>
        </p:grpSp>
        <p:grpSp>
          <p:nvGrpSpPr>
            <p:cNvPr name="Group 14" id="14"/>
            <p:cNvGrpSpPr/>
            <p:nvPr/>
          </p:nvGrpSpPr>
          <p:grpSpPr>
            <a:xfrm rot="-10800000">
              <a:off x="241727" y="247093"/>
              <a:ext cx="175111" cy="178998"/>
              <a:chOff x="0" y="0"/>
              <a:chExt cx="6212105" cy="6350000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6212105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212105">
                    <a:moveTo>
                      <a:pt x="3106052" y="0"/>
                    </a:moveTo>
                    <a:cubicBezTo>
                      <a:pt x="1390627" y="0"/>
                      <a:pt x="0" y="1421496"/>
                      <a:pt x="0" y="3175000"/>
                    </a:cubicBezTo>
                    <a:cubicBezTo>
                      <a:pt x="0" y="4928504"/>
                      <a:pt x="1390627" y="6350000"/>
                      <a:pt x="3106052" y="6350000"/>
                    </a:cubicBezTo>
                    <a:cubicBezTo>
                      <a:pt x="4821478" y="6350000"/>
                      <a:pt x="6212105" y="4928504"/>
                      <a:pt x="6212105" y="3175000"/>
                    </a:cubicBezTo>
                    <a:cubicBezTo>
                      <a:pt x="6212105" y="1421496"/>
                      <a:pt x="4821478" y="0"/>
                      <a:pt x="3106052" y="0"/>
                    </a:cubicBezTo>
                    <a:close/>
                  </a:path>
                </a:pathLst>
              </a:custGeom>
              <a:solidFill>
                <a:srgbClr val="DFD6CA"/>
              </a:solidFill>
            </p:spPr>
          </p:sp>
        </p:grpSp>
      </p:grpSp>
      <p:grpSp>
        <p:nvGrpSpPr>
          <p:cNvPr name="Group 16" id="16"/>
          <p:cNvGrpSpPr/>
          <p:nvPr/>
        </p:nvGrpSpPr>
        <p:grpSpPr>
          <a:xfrm rot="0">
            <a:off x="9805478" y="7143650"/>
            <a:ext cx="493924" cy="504888"/>
            <a:chOff x="0" y="0"/>
            <a:chExt cx="658566" cy="673184"/>
          </a:xfrm>
        </p:grpSpPr>
        <p:grpSp>
          <p:nvGrpSpPr>
            <p:cNvPr name="Group 17" id="17"/>
            <p:cNvGrpSpPr/>
            <p:nvPr/>
          </p:nvGrpSpPr>
          <p:grpSpPr>
            <a:xfrm rot="-10800000">
              <a:off x="0" y="0"/>
              <a:ext cx="658566" cy="673184"/>
              <a:chOff x="0" y="0"/>
              <a:chExt cx="6212105" cy="63500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6212105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212105">
                    <a:moveTo>
                      <a:pt x="3106052" y="0"/>
                    </a:moveTo>
                    <a:cubicBezTo>
                      <a:pt x="1390627" y="0"/>
                      <a:pt x="0" y="1421496"/>
                      <a:pt x="0" y="3175000"/>
                    </a:cubicBezTo>
                    <a:cubicBezTo>
                      <a:pt x="0" y="4928504"/>
                      <a:pt x="1390627" y="6350000"/>
                      <a:pt x="3106052" y="6350000"/>
                    </a:cubicBezTo>
                    <a:cubicBezTo>
                      <a:pt x="4821478" y="6350000"/>
                      <a:pt x="6212105" y="4928504"/>
                      <a:pt x="6212105" y="3175000"/>
                    </a:cubicBezTo>
                    <a:cubicBezTo>
                      <a:pt x="6212105" y="1421496"/>
                      <a:pt x="4821478" y="0"/>
                      <a:pt x="3106052" y="0"/>
                    </a:cubicBezTo>
                    <a:close/>
                  </a:path>
                </a:pathLst>
              </a:custGeom>
              <a:solidFill>
                <a:srgbClr val="D40169"/>
              </a:solidFill>
            </p:spPr>
          </p:sp>
        </p:grpSp>
        <p:grpSp>
          <p:nvGrpSpPr>
            <p:cNvPr name="Group 19" id="19"/>
            <p:cNvGrpSpPr/>
            <p:nvPr/>
          </p:nvGrpSpPr>
          <p:grpSpPr>
            <a:xfrm rot="-10800000">
              <a:off x="241727" y="247093"/>
              <a:ext cx="175111" cy="178998"/>
              <a:chOff x="0" y="0"/>
              <a:chExt cx="6212105" cy="6350000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6212105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212105">
                    <a:moveTo>
                      <a:pt x="3106052" y="0"/>
                    </a:moveTo>
                    <a:cubicBezTo>
                      <a:pt x="1390627" y="0"/>
                      <a:pt x="0" y="1421496"/>
                      <a:pt x="0" y="3175000"/>
                    </a:cubicBezTo>
                    <a:cubicBezTo>
                      <a:pt x="0" y="4928504"/>
                      <a:pt x="1390627" y="6350000"/>
                      <a:pt x="3106052" y="6350000"/>
                    </a:cubicBezTo>
                    <a:cubicBezTo>
                      <a:pt x="4821478" y="6350000"/>
                      <a:pt x="6212105" y="4928504"/>
                      <a:pt x="6212105" y="3175000"/>
                    </a:cubicBezTo>
                    <a:cubicBezTo>
                      <a:pt x="6212105" y="1421496"/>
                      <a:pt x="4821478" y="0"/>
                      <a:pt x="3106052" y="0"/>
                    </a:cubicBezTo>
                    <a:close/>
                  </a:path>
                </a:pathLst>
              </a:custGeom>
              <a:solidFill>
                <a:srgbClr val="DFD6CA"/>
              </a:solidFill>
            </p:spPr>
          </p:sp>
        </p:grpSp>
      </p:grpSp>
      <p:grpSp>
        <p:nvGrpSpPr>
          <p:cNvPr name="Group 21" id="21"/>
          <p:cNvGrpSpPr/>
          <p:nvPr/>
        </p:nvGrpSpPr>
        <p:grpSpPr>
          <a:xfrm rot="0">
            <a:off x="9805478" y="8102918"/>
            <a:ext cx="493924" cy="504888"/>
            <a:chOff x="0" y="0"/>
            <a:chExt cx="658566" cy="673184"/>
          </a:xfrm>
        </p:grpSpPr>
        <p:grpSp>
          <p:nvGrpSpPr>
            <p:cNvPr name="Group 22" id="22"/>
            <p:cNvGrpSpPr/>
            <p:nvPr/>
          </p:nvGrpSpPr>
          <p:grpSpPr>
            <a:xfrm rot="-10800000">
              <a:off x="0" y="0"/>
              <a:ext cx="658566" cy="673184"/>
              <a:chOff x="0" y="0"/>
              <a:chExt cx="6212105" cy="635000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6212105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212105">
                    <a:moveTo>
                      <a:pt x="3106052" y="0"/>
                    </a:moveTo>
                    <a:cubicBezTo>
                      <a:pt x="1390627" y="0"/>
                      <a:pt x="0" y="1421496"/>
                      <a:pt x="0" y="3175000"/>
                    </a:cubicBezTo>
                    <a:cubicBezTo>
                      <a:pt x="0" y="4928504"/>
                      <a:pt x="1390627" y="6350000"/>
                      <a:pt x="3106052" y="6350000"/>
                    </a:cubicBezTo>
                    <a:cubicBezTo>
                      <a:pt x="4821478" y="6350000"/>
                      <a:pt x="6212105" y="4928504"/>
                      <a:pt x="6212105" y="3175000"/>
                    </a:cubicBezTo>
                    <a:cubicBezTo>
                      <a:pt x="6212105" y="1421496"/>
                      <a:pt x="4821478" y="0"/>
                      <a:pt x="3106052" y="0"/>
                    </a:cubicBezTo>
                    <a:close/>
                  </a:path>
                </a:pathLst>
              </a:custGeom>
              <a:solidFill>
                <a:srgbClr val="D40169"/>
              </a:solidFill>
            </p:spPr>
          </p:sp>
        </p:grpSp>
        <p:grpSp>
          <p:nvGrpSpPr>
            <p:cNvPr name="Group 24" id="24"/>
            <p:cNvGrpSpPr/>
            <p:nvPr/>
          </p:nvGrpSpPr>
          <p:grpSpPr>
            <a:xfrm rot="-10800000">
              <a:off x="241727" y="247093"/>
              <a:ext cx="175111" cy="178998"/>
              <a:chOff x="0" y="0"/>
              <a:chExt cx="6212105" cy="63500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6212105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212105">
                    <a:moveTo>
                      <a:pt x="3106052" y="0"/>
                    </a:moveTo>
                    <a:cubicBezTo>
                      <a:pt x="1390627" y="0"/>
                      <a:pt x="0" y="1421496"/>
                      <a:pt x="0" y="3175000"/>
                    </a:cubicBezTo>
                    <a:cubicBezTo>
                      <a:pt x="0" y="4928504"/>
                      <a:pt x="1390627" y="6350000"/>
                      <a:pt x="3106052" y="6350000"/>
                    </a:cubicBezTo>
                    <a:cubicBezTo>
                      <a:pt x="4821478" y="6350000"/>
                      <a:pt x="6212105" y="4928504"/>
                      <a:pt x="6212105" y="3175000"/>
                    </a:cubicBezTo>
                    <a:cubicBezTo>
                      <a:pt x="6212105" y="1421496"/>
                      <a:pt x="4821478" y="0"/>
                      <a:pt x="3106052" y="0"/>
                    </a:cubicBezTo>
                    <a:close/>
                  </a:path>
                </a:pathLst>
              </a:custGeom>
              <a:solidFill>
                <a:srgbClr val="DFD6CA"/>
              </a:solidFill>
            </p:spPr>
          </p:sp>
        </p:grpSp>
      </p:grpSp>
      <p:sp>
        <p:nvSpPr>
          <p:cNvPr name="Freeform 26" id="26"/>
          <p:cNvSpPr/>
          <p:nvPr/>
        </p:nvSpPr>
        <p:spPr>
          <a:xfrm flipH="false" flipV="false" rot="0">
            <a:off x="0" y="0"/>
            <a:ext cx="9144000" cy="5095875"/>
          </a:xfrm>
          <a:custGeom>
            <a:avLst/>
            <a:gdLst/>
            <a:ahLst/>
            <a:cxnLst/>
            <a:rect r="r" b="b" t="t" l="l"/>
            <a:pathLst>
              <a:path h="5095875" w="9144000">
                <a:moveTo>
                  <a:pt x="0" y="0"/>
                </a:moveTo>
                <a:lnTo>
                  <a:pt x="9144000" y="0"/>
                </a:lnTo>
                <a:lnTo>
                  <a:pt x="9144000" y="5095875"/>
                </a:lnTo>
                <a:lnTo>
                  <a:pt x="0" y="50958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9017" r="0" b="-3606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0" y="5191125"/>
            <a:ext cx="9144000" cy="5095875"/>
          </a:xfrm>
          <a:custGeom>
            <a:avLst/>
            <a:gdLst/>
            <a:ahLst/>
            <a:cxnLst/>
            <a:rect r="r" b="b" t="t" l="l"/>
            <a:pathLst>
              <a:path h="5095875" w="9144000">
                <a:moveTo>
                  <a:pt x="0" y="0"/>
                </a:moveTo>
                <a:lnTo>
                  <a:pt x="9144000" y="0"/>
                </a:lnTo>
                <a:lnTo>
                  <a:pt x="9144000" y="5095875"/>
                </a:lnTo>
                <a:lnTo>
                  <a:pt x="0" y="50958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26795" r="0" b="-17261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9805478" y="871891"/>
            <a:ext cx="6175813" cy="24930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679"/>
              </a:lnSpc>
            </a:pPr>
            <a:r>
              <a:rPr lang="en-US" b="true" sz="8799">
                <a:solidFill>
                  <a:srgbClr val="00000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Lets learn about villi!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0592008" y="3997350"/>
            <a:ext cx="5958549" cy="5255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53"/>
              </a:lnSpc>
            </a:pPr>
            <a:r>
              <a:rPr lang="en-US" b="true" sz="3038">
                <a:solidFill>
                  <a:srgbClr val="00000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The villi are in the small intestine.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0592008" y="5077978"/>
            <a:ext cx="5958549" cy="1597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53"/>
              </a:lnSpc>
            </a:pPr>
            <a:r>
              <a:rPr lang="en-US" b="true" sz="3038">
                <a:solidFill>
                  <a:srgbClr val="00000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They absorb nutrients into the blood stream to deliver nutrients to cells in your body.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0592008" y="7076975"/>
            <a:ext cx="5958549" cy="5255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53"/>
              </a:lnSpc>
            </a:pPr>
            <a:r>
              <a:rPr lang="en-US" b="true" sz="3038">
                <a:solidFill>
                  <a:srgbClr val="00000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This process is called ‘diffusion’.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0592008" y="8036243"/>
            <a:ext cx="5958549" cy="1597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53"/>
              </a:lnSpc>
            </a:pPr>
            <a:r>
              <a:rPr lang="en-US" b="true" sz="3038">
                <a:solidFill>
                  <a:srgbClr val="000000"/>
                </a:solidFill>
                <a:latin typeface="Roboto Condensed Bold"/>
                <a:ea typeface="Roboto Condensed Bold"/>
                <a:cs typeface="Roboto Condensed Bold"/>
                <a:sym typeface="Roboto Condensed Bold"/>
              </a:rPr>
              <a:t>Their finger-like appearance allow for more surface area for nutrients to absorb.</a:t>
            </a:r>
          </a:p>
        </p:txBody>
      </p:sp>
      <p:sp>
        <p:nvSpPr>
          <p:cNvPr name="Freeform 33" id="33" descr="Textured Risograph Yellow Orange Blob"/>
          <p:cNvSpPr/>
          <p:nvPr/>
        </p:nvSpPr>
        <p:spPr>
          <a:xfrm flipH="false" flipV="false" rot="0">
            <a:off x="15525861" y="7396094"/>
            <a:ext cx="4710767" cy="4753985"/>
          </a:xfrm>
          <a:custGeom>
            <a:avLst/>
            <a:gdLst/>
            <a:ahLst/>
            <a:cxnLst/>
            <a:rect r="r" b="b" t="t" l="l"/>
            <a:pathLst>
              <a:path h="4753985" w="4710767">
                <a:moveTo>
                  <a:pt x="0" y="0"/>
                </a:moveTo>
                <a:lnTo>
                  <a:pt x="4710768" y="0"/>
                </a:lnTo>
                <a:lnTo>
                  <a:pt x="4710768" y="4753985"/>
                </a:lnTo>
                <a:lnTo>
                  <a:pt x="0" y="47539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DAGT2MMdHdY</dc:identifier>
  <dcterms:modified xsi:type="dcterms:W3CDTF">2011-08-01T06:04:30Z</dcterms:modified>
  <cp:revision>1</cp:revision>
  <dc:title>Part 3 - Memory Retention Questions - Spotlight Session 2 </dc:title>
</cp:coreProperties>
</file>