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FlatBread" charset="1" panose="02000603000000000000"/>
      <p:regular r:id="rId23"/>
    </p:embeddedFont>
    <p:embeddedFont>
      <p:font typeface="Roboto Condensed" charset="1" panose="02000000000000000000"/>
      <p:regular r:id="rId24"/>
    </p:embeddedFont>
    <p:embeddedFont>
      <p:font typeface="Open Sans Bold" charset="1" panose="020B0806030504020204"/>
      <p:regular r:id="rId25"/>
    </p:embeddedFont>
    <p:embeddedFont>
      <p:font typeface="Avenir Bold" charset="1" panose="020B0703020203020204"/>
      <p:regular r:id="rId26"/>
    </p:embeddedFont>
    <p:embeddedFont>
      <p:font typeface="Avenir" charset="1" panose="020B0503020203020204"/>
      <p:regular r:id="rId27"/>
    </p:embeddedFont>
    <p:embeddedFont>
      <p:font typeface="Agrandir" charset="1" panose="00000500000000000000"/>
      <p:regular r:id="rId28"/>
    </p:embeddedFont>
    <p:embeddedFont>
      <p:font typeface="Open Sans" charset="1" panose="020B0606030504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12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15" Target="../media/image3.png" Type="http://schemas.openxmlformats.org/officeDocument/2006/relationships/image"/><Relationship Id="rId16" Target="../media/image4.svg" Type="http://schemas.openxmlformats.org/officeDocument/2006/relationships/image"/><Relationship Id="rId17" Target="../media/image5.png" Type="http://schemas.openxmlformats.org/officeDocument/2006/relationships/image"/><Relationship Id="rId18" Target="../media/image6.svg" Type="http://schemas.openxmlformats.org/officeDocument/2006/relationships/image"/><Relationship Id="rId19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3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9.jpe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9.png" Type="http://schemas.openxmlformats.org/officeDocument/2006/relationships/image"/><Relationship Id="rId2" Target="../media/image32.jpe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12" Target="../media/image1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43100" y="1993705"/>
            <a:ext cx="6448853" cy="6299589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11"/>
              <a:stretch>
                <a:fillRect l="-24473" t="0" r="-24473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9144000" y="3032626"/>
            <a:ext cx="6227779" cy="220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55"/>
              </a:lnSpc>
            </a:pPr>
            <a:r>
              <a:rPr lang="en-US" b="true" sz="7505" strike="noStrike" u="none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CAN YOU REMEMBER?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5564352"/>
            <a:ext cx="5807001" cy="1635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4"/>
              </a:lnSpc>
            </a:pPr>
            <a:r>
              <a:rPr lang="en-US" sz="2346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Let’s see if we can test your memory, and see if you can remember some of the key points from the videos. </a:t>
            </a:r>
          </a:p>
          <a:p>
            <a:pPr algn="l" marL="0" indent="0" lvl="0">
              <a:lnSpc>
                <a:spcPts val="3284"/>
              </a:lnSpc>
            </a:pPr>
            <a:r>
              <a:rPr lang="en-US" sz="2346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Then you will expand on your knowledge!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-3285280">
            <a:off x="14014510" y="289667"/>
            <a:ext cx="1098096" cy="2033511"/>
          </a:xfrm>
          <a:custGeom>
            <a:avLst/>
            <a:gdLst/>
            <a:ahLst/>
            <a:cxnLst/>
            <a:rect r="r" b="b" t="t" l="l"/>
            <a:pathLst>
              <a:path h="2033511" w="1098096">
                <a:moveTo>
                  <a:pt x="0" y="0"/>
                </a:moveTo>
                <a:lnTo>
                  <a:pt x="1098096" y="0"/>
                </a:lnTo>
                <a:lnTo>
                  <a:pt x="1098096" y="2033511"/>
                </a:lnTo>
                <a:lnTo>
                  <a:pt x="0" y="20335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Incisor!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I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ncisors are great for chopping and cutting foods...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word incisor is similar to scissors, which may help you remember the cutting action?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1743439" y="-1002840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80"/>
                </a:lnTo>
                <a:lnTo>
                  <a:pt x="0" y="406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Green Wide Blob  "/>
          <p:cNvSpPr/>
          <p:nvPr/>
        </p:nvSpPr>
        <p:spPr>
          <a:xfrm flipH="false" flipV="false" rot="0">
            <a:off x="-1454917" y="8578869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6741" y="2190796"/>
            <a:ext cx="6264374" cy="545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DONE!</a:t>
            </a:r>
          </a:p>
          <a:p>
            <a:pPr algn="l">
              <a:lnSpc>
                <a:spcPts val="6840"/>
              </a:lnSpc>
            </a:pPr>
          </a:p>
          <a:p>
            <a:pPr algn="l" marL="0" indent="0" lvl="0">
              <a:lnSpc>
                <a:spcPts val="684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help break up your food, you have 4 different types of teeth!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438291" y="1613142"/>
            <a:ext cx="5522802" cy="7792314"/>
          </a:xfrm>
          <a:custGeom>
            <a:avLst/>
            <a:gdLst/>
            <a:ahLst/>
            <a:cxnLst/>
            <a:rect r="r" b="b" t="t" l="l"/>
            <a:pathLst>
              <a:path h="7792314" w="5522802">
                <a:moveTo>
                  <a:pt x="0" y="0"/>
                </a:moveTo>
                <a:lnTo>
                  <a:pt x="5522802" y="0"/>
                </a:lnTo>
                <a:lnTo>
                  <a:pt x="5522802" y="7792314"/>
                </a:lnTo>
                <a:lnTo>
                  <a:pt x="0" y="7792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02023" y="2329482"/>
            <a:ext cx="563697" cy="563697"/>
          </a:xfrm>
          <a:custGeom>
            <a:avLst/>
            <a:gdLst/>
            <a:ahLst/>
            <a:cxnLst/>
            <a:rect r="r" b="b" t="t" l="l"/>
            <a:pathLst>
              <a:path h="563697" w="563697">
                <a:moveTo>
                  <a:pt x="0" y="0"/>
                </a:moveTo>
                <a:lnTo>
                  <a:pt x="563697" y="0"/>
                </a:lnTo>
                <a:lnTo>
                  <a:pt x="563697" y="563697"/>
                </a:lnTo>
                <a:lnTo>
                  <a:pt x="0" y="56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63543" y="2669934"/>
            <a:ext cx="446489" cy="446489"/>
          </a:xfrm>
          <a:custGeom>
            <a:avLst/>
            <a:gdLst/>
            <a:ahLst/>
            <a:cxnLst/>
            <a:rect r="r" b="b" t="t" l="l"/>
            <a:pathLst>
              <a:path h="446489" w="446489">
                <a:moveTo>
                  <a:pt x="0" y="0"/>
                </a:moveTo>
                <a:lnTo>
                  <a:pt x="446489" y="0"/>
                </a:lnTo>
                <a:lnTo>
                  <a:pt x="446489" y="446490"/>
                </a:lnTo>
                <a:lnTo>
                  <a:pt x="0" y="446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65720" y="2429642"/>
            <a:ext cx="480585" cy="480585"/>
          </a:xfrm>
          <a:custGeom>
            <a:avLst/>
            <a:gdLst/>
            <a:ahLst/>
            <a:cxnLst/>
            <a:rect r="r" b="b" t="t" l="l"/>
            <a:pathLst>
              <a:path h="480585" w="480585">
                <a:moveTo>
                  <a:pt x="0" y="0"/>
                </a:moveTo>
                <a:lnTo>
                  <a:pt x="480585" y="0"/>
                </a:lnTo>
                <a:lnTo>
                  <a:pt x="480585" y="480585"/>
                </a:lnTo>
                <a:lnTo>
                  <a:pt x="0" y="480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480481" y="3003574"/>
            <a:ext cx="390137" cy="390137"/>
          </a:xfrm>
          <a:custGeom>
            <a:avLst/>
            <a:gdLst/>
            <a:ahLst/>
            <a:cxnLst/>
            <a:rect r="r" b="b" t="t" l="l"/>
            <a:pathLst>
              <a:path h="390137" w="390137">
                <a:moveTo>
                  <a:pt x="0" y="0"/>
                </a:moveTo>
                <a:lnTo>
                  <a:pt x="390137" y="0"/>
                </a:lnTo>
                <a:lnTo>
                  <a:pt x="390137" y="390136"/>
                </a:lnTo>
                <a:lnTo>
                  <a:pt x="0" y="3901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75549" y="3393710"/>
            <a:ext cx="390137" cy="390137"/>
          </a:xfrm>
          <a:custGeom>
            <a:avLst/>
            <a:gdLst/>
            <a:ahLst/>
            <a:cxnLst/>
            <a:rect r="r" b="b" t="t" l="l"/>
            <a:pathLst>
              <a:path h="390137" w="390137">
                <a:moveTo>
                  <a:pt x="0" y="0"/>
                </a:moveTo>
                <a:lnTo>
                  <a:pt x="390137" y="0"/>
                </a:lnTo>
                <a:lnTo>
                  <a:pt x="390137" y="390137"/>
                </a:lnTo>
                <a:lnTo>
                  <a:pt x="0" y="390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770125" y="3730928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3"/>
                </a:lnTo>
                <a:lnTo>
                  <a:pt x="0" y="4039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70618" y="4134851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3"/>
                </a:lnTo>
                <a:lnTo>
                  <a:pt x="0" y="4039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72086" y="4562770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2"/>
                </a:lnTo>
                <a:lnTo>
                  <a:pt x="0" y="4039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123018" y="2669934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123018" y="4091331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23018" y="5625179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123018" y="7046333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078856" y="7154841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Molars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078856" y="2830520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Canines</a:t>
            </a:r>
          </a:p>
        </p:txBody>
      </p:sp>
      <p:sp>
        <p:nvSpPr>
          <p:cNvPr name="Freeform 20" id="20" descr="Textured Risograph Yellow Orange Blob"/>
          <p:cNvSpPr/>
          <p:nvPr/>
        </p:nvSpPr>
        <p:spPr>
          <a:xfrm flipH="false" flipV="false" rot="0">
            <a:off x="14644003" y="7461635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078856" y="4224788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Incisors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078856" y="5726410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Premolars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4038568"/>
            <a:ext cx="6227779" cy="220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ONE FINAL QUESTION!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5738625"/>
            <a:ext cx="4588030" cy="4029727"/>
            <a:chOff x="0" y="0"/>
            <a:chExt cx="5254126" cy="46147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516603" y="6453700"/>
            <a:ext cx="1069294" cy="717586"/>
            <a:chOff x="0" y="0"/>
            <a:chExt cx="946231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95659" y="5738625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548506" y="6453700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834082" y="5738625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593450" y="6453700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15651" r="0" b="-115651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097177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Stomach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10083" y="6454648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29079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Mouth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48506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74023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Intestines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86929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44223" y="1877137"/>
            <a:ext cx="13737948" cy="70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87"/>
              </a:lnSpc>
              <a:spcBef>
                <a:spcPct val="0"/>
              </a:spcBef>
            </a:pPr>
            <a:r>
              <a:rPr lang="en-US" b="true" sz="48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What is the first stage of the digestive system?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5738625"/>
            <a:ext cx="4588030" cy="4029727"/>
            <a:chOff x="0" y="0"/>
            <a:chExt cx="5254126" cy="46147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11B1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516603" y="6453700"/>
            <a:ext cx="1069294" cy="717586"/>
            <a:chOff x="0" y="0"/>
            <a:chExt cx="946231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95659" y="5738625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548506" y="6453700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834082" y="5738625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11B1B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593450" y="6453700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50893" r="0" b="-180408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341537" y="6119042"/>
            <a:ext cx="1419427" cy="1419427"/>
          </a:xfrm>
          <a:custGeom>
            <a:avLst/>
            <a:gdLst/>
            <a:ahLst/>
            <a:cxnLst/>
            <a:rect r="r" b="b" t="t" l="l"/>
            <a:pathLst>
              <a:path h="1419427" w="1419427">
                <a:moveTo>
                  <a:pt x="0" y="0"/>
                </a:moveTo>
                <a:lnTo>
                  <a:pt x="1419427" y="0"/>
                </a:lnTo>
                <a:lnTo>
                  <a:pt x="1419427" y="1419426"/>
                </a:lnTo>
                <a:lnTo>
                  <a:pt x="0" y="1419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510083" y="6454648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48506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3422039" y="6119042"/>
            <a:ext cx="1419427" cy="1419427"/>
          </a:xfrm>
          <a:custGeom>
            <a:avLst/>
            <a:gdLst/>
            <a:ahLst/>
            <a:cxnLst/>
            <a:rect r="r" b="b" t="t" l="l"/>
            <a:pathLst>
              <a:path h="1419427" w="1419427">
                <a:moveTo>
                  <a:pt x="0" y="0"/>
                </a:moveTo>
                <a:lnTo>
                  <a:pt x="1419427" y="0"/>
                </a:lnTo>
                <a:lnTo>
                  <a:pt x="1419427" y="1419426"/>
                </a:lnTo>
                <a:lnTo>
                  <a:pt x="0" y="1419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3586929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59415" y="1324687"/>
            <a:ext cx="14556225" cy="125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the Mouth! </a:t>
            </a:r>
          </a:p>
          <a:p>
            <a:pPr algn="ctr" marL="0" indent="0" lvl="0">
              <a:lnSpc>
                <a:spcPts val="4387"/>
              </a:lnSpc>
              <a:spcBef>
                <a:spcPct val="0"/>
              </a:spcBef>
            </a:pPr>
            <a:r>
              <a:rPr lang="en-US" b="true" sz="48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97177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Stomach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29079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Mouth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174023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Intestines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98625" y="1344775"/>
            <a:ext cx="2533672" cy="2533662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7560" t="0" r="-4756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67712" y="7190264"/>
            <a:ext cx="7036110" cy="2533662"/>
            <a:chOff x="0" y="0"/>
            <a:chExt cx="9381480" cy="337821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378230" cy="3378216"/>
              <a:chOff x="0" y="0"/>
              <a:chExt cx="6350000" cy="634997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4458" t="-43742" r="-65395" b="-40661"/>
                </a:stretch>
              </a:blip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822730" y="622608"/>
              <a:ext cx="5558750" cy="20949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4"/>
                </a:lnSpc>
              </a:pP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Your </a:t>
              </a:r>
              <a:r>
                <a:rPr lang="en-US" b="true" sz="2267" spc="-5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tongue </a:t>
              </a: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helps to move food around in mouth and push your food to the back of your mouth to be swallowed.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98625" y="4307876"/>
            <a:ext cx="7036110" cy="2533662"/>
            <a:chOff x="0" y="0"/>
            <a:chExt cx="9381480" cy="337821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3378230" cy="3378216"/>
              <a:chOff x="0" y="0"/>
              <a:chExt cx="6350000" cy="634997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5912" t="0" r="-44181" b="0"/>
                </a:stretch>
              </a:blip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3822730" y="355908"/>
              <a:ext cx="5558750" cy="26283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4"/>
                </a:lnSpc>
              </a:pPr>
              <a:r>
                <a:rPr lang="en-US" b="true" sz="2267" spc="-5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Saliva </a:t>
              </a: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 your mouth mixed with your food to moisten it, which also contains an enzyme (called amylase) which helps break carbohydrates into sugar.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35071" y="2876903"/>
            <a:ext cx="7476933" cy="475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5"/>
              </a:lnSpc>
            </a:pPr>
            <a:r>
              <a:rPr lang="en-US" b="true" sz="8187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Your mouth is where digestion begins!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34759" y="2029428"/>
            <a:ext cx="4169063" cy="1126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22"/>
              </a:lnSpc>
            </a:pPr>
            <a:r>
              <a:rPr lang="en-US" sz="2159" spc="-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b="true" sz="2159" spc="-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teeth </a:t>
            </a:r>
            <a:r>
              <a:rPr lang="en-US" sz="2159" spc="-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 grasp, tear, rip and crush up your food into smaller pieces</a:t>
            </a:r>
          </a:p>
        </p:txBody>
      </p:sp>
      <p:sp>
        <p:nvSpPr>
          <p:cNvPr name="Freeform 14" id="14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 descr="Textured Risograph Yellow Orange Blob"/>
          <p:cNvSpPr/>
          <p:nvPr/>
        </p:nvSpPr>
        <p:spPr>
          <a:xfrm flipH="false" flipV="false" rot="0">
            <a:off x="14554976" y="7522782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2990818"/>
            <a:ext cx="6227779" cy="4295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NOW GO AND WATCH VIDEO 2!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4562443"/>
            <a:ext cx="6227779" cy="115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TEETH QUIZ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2278580"/>
            <a:ext cx="14658404" cy="2947811"/>
            <a:chOff x="0" y="0"/>
            <a:chExt cx="6350000" cy="12769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2"/>
              <a:stretch>
                <a:fillRect l="0" t="-115651" r="0" b="-11565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463253" y="1129300"/>
            <a:ext cx="5246370" cy="524637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757" t="0" r="-25757" b="0"/>
              </a:stretch>
            </a:blipFill>
          </p:spPr>
        </p:sp>
      </p:grpSp>
      <p:sp>
        <p:nvSpPr>
          <p:cNvPr name="Freeform 6" id="6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260327">
            <a:off x="9257559" y="2225367"/>
            <a:ext cx="720483" cy="433600"/>
          </a:xfrm>
          <a:custGeom>
            <a:avLst/>
            <a:gdLst/>
            <a:ahLst/>
            <a:cxnLst/>
            <a:rect r="r" b="b" t="t" l="l"/>
            <a:pathLst>
              <a:path h="433600" w="720483">
                <a:moveTo>
                  <a:pt x="0" y="0"/>
                </a:moveTo>
                <a:lnTo>
                  <a:pt x="720482" y="0"/>
                </a:lnTo>
                <a:lnTo>
                  <a:pt x="720482" y="433599"/>
                </a:lnTo>
                <a:lnTo>
                  <a:pt x="0" y="4335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9767542">
            <a:off x="9845921" y="1903498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 with the cutting and chopping of food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0" y="0"/>
            <a:ext cx="2796557" cy="2796557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-39674" r="-9745" b="-25047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canines!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Canines are great for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 biting and tearing food... 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 might recognise some animals have large canines, like lions and dogs!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60327">
            <a:off x="9544936" y="2939335"/>
            <a:ext cx="1000531" cy="602138"/>
          </a:xfrm>
          <a:custGeom>
            <a:avLst/>
            <a:gdLst/>
            <a:ahLst/>
            <a:cxnLst/>
            <a:rect r="r" b="b" t="t" l="l"/>
            <a:pathLst>
              <a:path h="602138" w="1000531">
                <a:moveTo>
                  <a:pt x="0" y="0"/>
                </a:moveTo>
                <a:lnTo>
                  <a:pt x="1000531" y="0"/>
                </a:lnTo>
                <a:lnTo>
                  <a:pt x="1000531" y="602138"/>
                </a:lnTo>
                <a:lnTo>
                  <a:pt x="0" y="6021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10332917" y="2712092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helps us grind and crush food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Molars!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Molars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 are great for grinding up food, that's why they are so flat... 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 will be able to feel them with your tongue at the back of your mouth!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 Molars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60327">
            <a:off x="9412496" y="2480501"/>
            <a:ext cx="741367" cy="446168"/>
          </a:xfrm>
          <a:custGeom>
            <a:avLst/>
            <a:gdLst/>
            <a:ahLst/>
            <a:cxnLst/>
            <a:rect r="r" b="b" t="t" l="l"/>
            <a:pathLst>
              <a:path h="446168" w="741367">
                <a:moveTo>
                  <a:pt x="0" y="0"/>
                </a:moveTo>
                <a:lnTo>
                  <a:pt x="741367" y="0"/>
                </a:lnTo>
                <a:lnTo>
                  <a:pt x="741367" y="446167"/>
                </a:lnTo>
                <a:lnTo>
                  <a:pt x="0" y="4461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10137783" y="2307795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helps us chew and crush food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859415" y="1105611"/>
            <a:ext cx="14556225" cy="147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Premolar!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Premolars are also called ‘bicuspids’ and are located between your canines and molars!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8643">
            <a:off x="8587069" y="1929700"/>
            <a:ext cx="959506" cy="577448"/>
          </a:xfrm>
          <a:custGeom>
            <a:avLst/>
            <a:gdLst/>
            <a:ahLst/>
            <a:cxnLst/>
            <a:rect r="r" b="b" t="t" l="l"/>
            <a:pathLst>
              <a:path h="577448" w="959506">
                <a:moveTo>
                  <a:pt x="0" y="0"/>
                </a:moveTo>
                <a:lnTo>
                  <a:pt x="959506" y="0"/>
                </a:lnTo>
                <a:lnTo>
                  <a:pt x="959506" y="577449"/>
                </a:lnTo>
                <a:lnTo>
                  <a:pt x="0" y="577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9432730" y="1770421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3"/>
                </a:lnTo>
                <a:lnTo>
                  <a:pt x="0" y="538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 you cut into foods when you first take a bite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DAGT6tz2aog</dc:identifier>
  <dcterms:modified xsi:type="dcterms:W3CDTF">2011-08-01T06:04:30Z</dcterms:modified>
  <cp:revision>1</cp:revision>
  <dc:title>Part 1 - Teeth Identification - Memory Retention Questions - Spotlight Session 2 </dc:title>
</cp:coreProperties>
</file>